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4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0" r:id="rId18"/>
    <p:sldId id="281" r:id="rId19"/>
    <p:sldId id="274" r:id="rId20"/>
    <p:sldId id="276" r:id="rId21"/>
    <p:sldId id="277" r:id="rId22"/>
    <p:sldId id="278" r:id="rId23"/>
    <p:sldId id="297" r:id="rId24"/>
    <p:sldId id="298" r:id="rId25"/>
    <p:sldId id="299" r:id="rId26"/>
    <p:sldId id="300" r:id="rId27"/>
    <p:sldId id="279" r:id="rId28"/>
    <p:sldId id="282" r:id="rId29"/>
    <p:sldId id="288" r:id="rId30"/>
    <p:sldId id="283" r:id="rId31"/>
    <p:sldId id="285" r:id="rId32"/>
    <p:sldId id="289" r:id="rId33"/>
    <p:sldId id="293" r:id="rId34"/>
    <p:sldId id="294" r:id="rId35"/>
    <p:sldId id="284" r:id="rId36"/>
    <p:sldId id="286" r:id="rId37"/>
    <p:sldId id="295" r:id="rId38"/>
    <p:sldId id="296" r:id="rId39"/>
    <p:sldId id="258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 snapToObjects="1"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2015.06.16.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2015.06.16.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2015.06.16.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2015.06.16.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2015.06.16.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2015.06.16.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2015.06.16.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2015.06.16.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2015.06.16.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yenlobanasmod.h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hu.wikipedia.org/wiki/Kelet-Eur%C3%B3pa" TargetMode="External"/><Relationship Id="rId3" Type="http://schemas.openxmlformats.org/officeDocument/2006/relationships/hyperlink" Target="http://hu.wikipedia.org/wiki/1949" TargetMode="External"/><Relationship Id="rId7" Type="http://schemas.openxmlformats.org/officeDocument/2006/relationships/hyperlink" Target="http://hu.wikipedia.org/wiki/K%C3%B6z%C3%A9p-Eur%C3%B3pa" TargetMode="External"/><Relationship Id="rId2" Type="http://schemas.openxmlformats.org/officeDocument/2006/relationships/hyperlink" Target="http://hu.wikipedia.org/wiki/Emberi_jogo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u.wikipedia.org/wiki/1990" TargetMode="External"/><Relationship Id="rId11" Type="http://schemas.openxmlformats.org/officeDocument/2006/relationships/hyperlink" Target="http://hu.wikipedia.org/wiki/Magyarorsz%C3%A1g" TargetMode="External"/><Relationship Id="rId5" Type="http://schemas.openxmlformats.org/officeDocument/2006/relationships/hyperlink" Target="http://hu.wikipedia.org/wiki/London" TargetMode="External"/><Relationship Id="rId10" Type="http://schemas.openxmlformats.org/officeDocument/2006/relationships/hyperlink" Target="http://hu.wikipedia.org/wiki/Demokr%C3%A1cia" TargetMode="External"/><Relationship Id="rId4" Type="http://schemas.openxmlformats.org/officeDocument/2006/relationships/hyperlink" Target="http://hu.wikipedia.org/wiki/M%C3%A1jus_5." TargetMode="External"/><Relationship Id="rId9" Type="http://schemas.openxmlformats.org/officeDocument/2006/relationships/hyperlink" Target="http://hu.wikipedia.org/wiki/Rendszerv%C3%A1lt%C3%A1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6743102" cy="2873480"/>
          </a:xfrm>
        </p:spPr>
        <p:txBody>
          <a:bodyPr/>
          <a:lstStyle/>
          <a:p>
            <a:r>
              <a:rPr lang="hu-HU" sz="2400" dirty="0" smtClean="0"/>
              <a:t>ÁROP-1.A.3. - 2014. </a:t>
            </a:r>
            <a:br>
              <a:rPr lang="hu-HU" sz="2400" dirty="0" smtClean="0"/>
            </a:br>
            <a:r>
              <a:rPr lang="hu-HU" sz="2400" dirty="0" smtClean="0"/>
              <a:t>„Esélyt Mindenkinek”</a:t>
            </a:r>
            <a:br>
              <a:rPr lang="hu-HU" sz="2400" dirty="0" smtClean="0"/>
            </a:br>
            <a:r>
              <a:rPr lang="hu-HU" sz="2400" dirty="0" smtClean="0"/>
              <a:t>Marcali járási felzárkózási kerekasztal 3. ülés</a:t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Marcali, Kulturális Korzó</a:t>
            </a:r>
            <a:br>
              <a:rPr lang="hu-HU" sz="2400" dirty="0" smtClean="0"/>
            </a:br>
            <a:r>
              <a:rPr lang="hu-HU" sz="2400" dirty="0" smtClean="0"/>
              <a:t>2015. 06. 16.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696011" cy="936104"/>
          </a:xfrm>
        </p:spPr>
        <p:txBody>
          <a:bodyPr/>
          <a:lstStyle/>
          <a:p>
            <a:r>
              <a:rPr lang="hu-HU" altLang="hu-HU" dirty="0" smtClean="0"/>
              <a:t>Jogvédő civil szervezetek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hu-HU" altLang="hu-HU" b="1" dirty="0" smtClean="0"/>
              <a:t>Amnesty International </a:t>
            </a:r>
            <a:r>
              <a:rPr lang="hu-HU" altLang="hu-HU" dirty="0" smtClean="0"/>
              <a:t>Magyarország (emberi jogok megismertetése)</a:t>
            </a:r>
          </a:p>
          <a:p>
            <a:pPr>
              <a:lnSpc>
                <a:spcPct val="90000"/>
              </a:lnSpc>
            </a:pPr>
            <a:r>
              <a:rPr lang="hu-HU" altLang="hu-HU" dirty="0" smtClean="0"/>
              <a:t>HUMANA Egyesület ( az emberi jogok elismerése és megismertetése)</a:t>
            </a:r>
          </a:p>
          <a:p>
            <a:pPr>
              <a:lnSpc>
                <a:spcPct val="90000"/>
              </a:lnSpc>
            </a:pPr>
            <a:r>
              <a:rPr lang="hu-HU" altLang="hu-HU" dirty="0" smtClean="0"/>
              <a:t>Emberi Jogi Információs és Dokumentációs Központ (INDOK) (segítse az emberi jogi kérdésekben való tájékozódást) </a:t>
            </a:r>
          </a:p>
          <a:p>
            <a:pPr>
              <a:lnSpc>
                <a:spcPct val="90000"/>
              </a:lnSpc>
            </a:pPr>
            <a:r>
              <a:rPr lang="hu-HU" altLang="hu-HU" b="1" dirty="0" smtClean="0"/>
              <a:t>Magyar Helsinki Bizottság </a:t>
            </a:r>
            <a:r>
              <a:rPr lang="hu-HU" altLang="hu-HU" dirty="0" smtClean="0"/>
              <a:t>(figyelemmel kíséri a nemzetközi emberi jogi dokumentumokban biztosított emberi jogok magyarországi érvényesülését, jogsegélyt biztosít) </a:t>
            </a:r>
          </a:p>
          <a:p>
            <a:pPr>
              <a:lnSpc>
                <a:spcPct val="90000"/>
              </a:lnSpc>
            </a:pPr>
            <a:r>
              <a:rPr lang="hu-HU" altLang="hu-HU" b="1" dirty="0" smtClean="0"/>
              <a:t>NANE</a:t>
            </a:r>
            <a:r>
              <a:rPr lang="hu-HU" altLang="hu-HU" dirty="0" smtClean="0"/>
              <a:t> (</a:t>
            </a:r>
            <a:r>
              <a:rPr lang="hu-HU" altLang="hu-HU" dirty="0" err="1" smtClean="0"/>
              <a:t>Nõk</a:t>
            </a:r>
            <a:r>
              <a:rPr lang="hu-HU" altLang="hu-HU" dirty="0" smtClean="0"/>
              <a:t> a </a:t>
            </a:r>
            <a:r>
              <a:rPr lang="hu-HU" altLang="hu-HU" dirty="0" err="1" smtClean="0"/>
              <a:t>Nõkért</a:t>
            </a:r>
            <a:r>
              <a:rPr lang="hu-HU" altLang="hu-HU" dirty="0" smtClean="0"/>
              <a:t> Együtt az </a:t>
            </a:r>
            <a:r>
              <a:rPr lang="hu-HU" altLang="hu-HU" dirty="0" err="1" smtClean="0"/>
              <a:t>Erõszak</a:t>
            </a:r>
            <a:r>
              <a:rPr lang="hu-HU" altLang="hu-HU" dirty="0" smtClean="0"/>
              <a:t> Ellen) (bántalmazott nők, családon belüli erőszak áldozatai)</a:t>
            </a:r>
          </a:p>
          <a:p>
            <a:pPr>
              <a:lnSpc>
                <a:spcPct val="90000"/>
              </a:lnSpc>
            </a:pPr>
            <a:r>
              <a:rPr lang="hu-HU" altLang="hu-HU" dirty="0" smtClean="0"/>
              <a:t>NEKI (etnikai: konkrét jogi segítséget, akiket származásuk miatt ért jogsérelem) </a:t>
            </a:r>
          </a:p>
          <a:p>
            <a:pPr>
              <a:lnSpc>
                <a:spcPct val="90000"/>
              </a:lnSpc>
            </a:pPr>
            <a:r>
              <a:rPr lang="hu-HU" altLang="hu-HU" b="1" dirty="0" smtClean="0"/>
              <a:t>Társaság a Szabadságjogokért </a:t>
            </a:r>
            <a:r>
              <a:rPr lang="hu-HU" altLang="hu-HU" dirty="0" smtClean="0"/>
              <a:t>(TASZ)(az Alaptörvényben és a nemzetközi egyezményekben deklarált alapvető jogok és jogelvek érvényesüljenek) 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696011" cy="936104"/>
          </a:xfrm>
        </p:spPr>
        <p:txBody>
          <a:bodyPr>
            <a:normAutofit fontScale="90000"/>
          </a:bodyPr>
          <a:lstStyle/>
          <a:p>
            <a:r>
              <a:rPr lang="hu-HU" altLang="hu-HU" dirty="0" smtClean="0"/>
              <a:t>i. 6. A 2003. évi CXXV. törvény az egyenlő bánásmódról és az esélyegyenlőség előmozdításáról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hu-HU" altLang="hu-HU" sz="1600" b="1" dirty="0" smtClean="0"/>
              <a:t>A törvény hatálya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dirty="0" smtClean="0"/>
              <a:t>4. § </a:t>
            </a:r>
            <a:r>
              <a:rPr lang="hu-HU" altLang="hu-HU" sz="1600" b="1" dirty="0" smtClean="0"/>
              <a:t>Az egyenlő bánásmód követelményét</a:t>
            </a:r>
          </a:p>
          <a:p>
            <a:pPr>
              <a:lnSpc>
                <a:spcPct val="80000"/>
              </a:lnSpc>
              <a:buNone/>
            </a:pPr>
            <a:endParaRPr lang="hu-HU" altLang="hu-HU" sz="1600" b="1" dirty="0" smtClean="0"/>
          </a:p>
          <a:p>
            <a:pPr>
              <a:lnSpc>
                <a:spcPct val="80000"/>
              </a:lnSpc>
              <a:buNone/>
            </a:pPr>
            <a:r>
              <a:rPr lang="hu-HU" altLang="hu-HU" sz="1600" i="1" dirty="0" smtClean="0"/>
              <a:t>a)</a:t>
            </a:r>
            <a:r>
              <a:rPr lang="hu-HU" altLang="hu-HU" sz="1600" b="1" i="1" dirty="0" smtClean="0"/>
              <a:t> </a:t>
            </a:r>
            <a:r>
              <a:rPr lang="hu-HU" altLang="hu-HU" sz="1600" dirty="0" err="1" smtClean="0"/>
              <a:t>a</a:t>
            </a:r>
            <a:r>
              <a:rPr lang="hu-HU" altLang="hu-HU" sz="1600" dirty="0" smtClean="0"/>
              <a:t> magyar állam,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i="1" dirty="0" smtClean="0"/>
              <a:t>b) </a:t>
            </a:r>
            <a:r>
              <a:rPr lang="hu-HU" altLang="hu-HU" sz="1600" dirty="0" smtClean="0"/>
              <a:t>a helyi és kisebbségi önkormányzatok, ezek szervei,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i="1" dirty="0" smtClean="0"/>
              <a:t>c) </a:t>
            </a:r>
            <a:r>
              <a:rPr lang="hu-HU" altLang="hu-HU" sz="1600" dirty="0" smtClean="0"/>
              <a:t>a hatósági jogkört gyakorló szervezetek,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i="1" dirty="0" smtClean="0"/>
              <a:t>d) </a:t>
            </a:r>
            <a:r>
              <a:rPr lang="hu-HU" altLang="hu-HU" sz="1600" dirty="0" smtClean="0"/>
              <a:t>a fegyveres erők és a rendvédelmi szervek,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i="1" dirty="0" smtClean="0"/>
              <a:t>e) </a:t>
            </a:r>
            <a:r>
              <a:rPr lang="hu-HU" altLang="hu-HU" sz="1600" dirty="0" smtClean="0"/>
              <a:t>a közalapítványok, a köztestületek,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i="1" dirty="0" smtClean="0"/>
              <a:t>f) </a:t>
            </a:r>
            <a:r>
              <a:rPr lang="hu-HU" altLang="hu-HU" sz="1600" dirty="0" smtClean="0"/>
              <a:t>a közszolgáltatást végző szervezetek,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i="1" dirty="0" smtClean="0"/>
              <a:t>g) </a:t>
            </a:r>
            <a:r>
              <a:rPr lang="hu-HU" altLang="hu-HU" sz="1600" dirty="0" smtClean="0"/>
              <a:t>a közoktatási és a felsőoktatási intézmények (a továbbiakban együtt: oktatási intézmény),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i="1" dirty="0" smtClean="0"/>
              <a:t>h) </a:t>
            </a:r>
            <a:r>
              <a:rPr lang="hu-HU" altLang="hu-HU" sz="1600" dirty="0" smtClean="0"/>
              <a:t>a szociális, gyermekvédelmi gondoskodást, valamint gyermekjóléti szolgáltatást nyújtó személyek és intézmények,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i="1" dirty="0" smtClean="0"/>
              <a:t>i) </a:t>
            </a:r>
            <a:r>
              <a:rPr lang="hu-HU" altLang="hu-HU" sz="1600" dirty="0" smtClean="0"/>
              <a:t>a muzeális intézmények, a könyvtárak, a közművelődési intézmények,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i="1" dirty="0" smtClean="0"/>
              <a:t>j) </a:t>
            </a:r>
            <a:r>
              <a:rPr lang="hu-HU" altLang="hu-HU" sz="1600" dirty="0" smtClean="0"/>
              <a:t>az önkéntes kölcsönös biztosítópénztárak, a magánnyugdíj pénztárak,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i="1" dirty="0" smtClean="0"/>
              <a:t>k) </a:t>
            </a:r>
            <a:r>
              <a:rPr lang="hu-HU" altLang="hu-HU" sz="1600" dirty="0" smtClean="0"/>
              <a:t>az egészségügyi ellátást nyújtó szolgáltatók,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i="1" dirty="0" smtClean="0"/>
              <a:t>l) </a:t>
            </a:r>
            <a:r>
              <a:rPr lang="hu-HU" altLang="hu-HU" sz="1600" dirty="0" smtClean="0"/>
              <a:t>a pártok, valamint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i="1" dirty="0" smtClean="0"/>
              <a:t>m) </a:t>
            </a:r>
            <a:r>
              <a:rPr lang="hu-HU" altLang="hu-HU" sz="1600" dirty="0" smtClean="0"/>
              <a:t>az </a:t>
            </a:r>
            <a:r>
              <a:rPr lang="hu-HU" altLang="hu-HU" sz="1600" i="1" dirty="0" smtClean="0"/>
              <a:t>a)</a:t>
            </a:r>
            <a:r>
              <a:rPr lang="hu-HU" altLang="hu-HU" sz="1600" i="1" dirty="0" err="1" smtClean="0"/>
              <a:t>-l</a:t>
            </a:r>
            <a:r>
              <a:rPr lang="hu-HU" altLang="hu-HU" sz="1600" i="1" dirty="0" smtClean="0"/>
              <a:t>) </a:t>
            </a:r>
            <a:r>
              <a:rPr lang="hu-HU" altLang="hu-HU" sz="1600" dirty="0" smtClean="0"/>
              <a:t>pontok alá nem tartozó költségvetési szervek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dirty="0" smtClean="0"/>
              <a:t>jogviszonyaik létesítése során, jogviszonyaikban, eljárásaik és intézkedéseik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dirty="0" smtClean="0"/>
              <a:t>során (a továbbiakban együtt: jogviszony) </a:t>
            </a:r>
            <a:r>
              <a:rPr lang="hu-HU" altLang="hu-HU" sz="1600" b="1" dirty="0" smtClean="0"/>
              <a:t>kötelesek megtartani</a:t>
            </a:r>
          </a:p>
          <a:p>
            <a:pPr>
              <a:lnSpc>
                <a:spcPct val="80000"/>
              </a:lnSpc>
            </a:pPr>
            <a:endParaRPr lang="hu-HU" altLang="hu-HU" sz="1600" dirty="0" smtClean="0"/>
          </a:p>
          <a:p>
            <a:pPr>
              <a:buNone/>
            </a:pPr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696011" cy="936104"/>
          </a:xfrm>
        </p:spPr>
        <p:txBody>
          <a:bodyPr/>
          <a:lstStyle/>
          <a:p>
            <a:r>
              <a:rPr lang="hu-HU" altLang="hu-HU" dirty="0" smtClean="0"/>
              <a:t>i.7. hátrányos megkülönböztetés - Diszkrimináció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hu-HU" altLang="hu-HU" sz="1400" b="1" i="1" dirty="0" smtClean="0"/>
              <a:t>8.§ Közvetlen hátrányos megkülönböztetésnek minősül az olyan rendelkezés, amelynek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400" b="1" i="1" dirty="0" smtClean="0"/>
              <a:t>eredményeként egy személy vagy csoport valós vagy vélt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400" i="1" dirty="0" smtClean="0"/>
              <a:t>a) </a:t>
            </a:r>
            <a:r>
              <a:rPr lang="hu-HU" altLang="hu-HU" sz="1400" dirty="0" smtClean="0"/>
              <a:t>neme,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400" i="1" dirty="0" smtClean="0"/>
              <a:t>b) </a:t>
            </a:r>
            <a:r>
              <a:rPr lang="hu-HU" altLang="hu-HU" sz="1400" dirty="0" smtClean="0"/>
              <a:t>faji hovatartozása,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400" i="1" dirty="0" smtClean="0"/>
              <a:t>c) </a:t>
            </a:r>
            <a:r>
              <a:rPr lang="hu-HU" altLang="hu-HU" sz="1400" dirty="0" smtClean="0"/>
              <a:t>bőrszíne,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400" i="1" dirty="0" smtClean="0"/>
              <a:t>d) </a:t>
            </a:r>
            <a:r>
              <a:rPr lang="hu-HU" altLang="hu-HU" sz="1400" dirty="0" smtClean="0"/>
              <a:t>nemzetisége,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400" i="1" dirty="0" smtClean="0"/>
              <a:t>e) </a:t>
            </a:r>
            <a:r>
              <a:rPr lang="hu-HU" altLang="hu-HU" sz="1400" dirty="0" smtClean="0"/>
              <a:t>nemzeti vagy etnikai kisebbséghez való tartozása,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400" i="1" dirty="0" smtClean="0"/>
              <a:t>f) </a:t>
            </a:r>
            <a:r>
              <a:rPr lang="hu-HU" altLang="hu-HU" sz="1400" dirty="0" smtClean="0"/>
              <a:t>anyanyelve,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400" i="1" dirty="0" smtClean="0"/>
              <a:t>g) </a:t>
            </a:r>
            <a:r>
              <a:rPr lang="hu-HU" altLang="hu-HU" sz="1400" dirty="0" smtClean="0"/>
              <a:t>fogyatékossága,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400" i="1" dirty="0" smtClean="0"/>
              <a:t>h) </a:t>
            </a:r>
            <a:r>
              <a:rPr lang="hu-HU" altLang="hu-HU" sz="1400" dirty="0" smtClean="0"/>
              <a:t>egészségi állapota,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400" i="1" dirty="0" smtClean="0"/>
              <a:t>i) </a:t>
            </a:r>
            <a:r>
              <a:rPr lang="hu-HU" altLang="hu-HU" sz="1400" dirty="0" smtClean="0"/>
              <a:t>vallási vagy világnézeti meggyőződése,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400" i="1" dirty="0" smtClean="0"/>
              <a:t>j) </a:t>
            </a:r>
            <a:r>
              <a:rPr lang="hu-HU" altLang="hu-HU" sz="1400" dirty="0" smtClean="0"/>
              <a:t>politikai vagy más véleménye,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400" i="1" dirty="0" smtClean="0"/>
              <a:t>k) </a:t>
            </a:r>
            <a:r>
              <a:rPr lang="hu-HU" altLang="hu-HU" sz="1400" dirty="0" smtClean="0"/>
              <a:t>családi állapota,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400" i="1" dirty="0" smtClean="0"/>
              <a:t>l) </a:t>
            </a:r>
            <a:r>
              <a:rPr lang="hu-HU" altLang="hu-HU" sz="1400" dirty="0" smtClean="0"/>
              <a:t>anyasága (terhessége) vagy apasága,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400" i="1" dirty="0" smtClean="0"/>
              <a:t>m) </a:t>
            </a:r>
            <a:r>
              <a:rPr lang="hu-HU" altLang="hu-HU" sz="1400" dirty="0" smtClean="0"/>
              <a:t>szexuális irányultsága,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400" i="1" dirty="0" smtClean="0"/>
              <a:t>n) </a:t>
            </a:r>
            <a:r>
              <a:rPr lang="hu-HU" altLang="hu-HU" sz="1400" dirty="0" smtClean="0"/>
              <a:t>nemi identitása,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400" i="1" dirty="0" smtClean="0"/>
              <a:t>o) </a:t>
            </a:r>
            <a:r>
              <a:rPr lang="hu-HU" altLang="hu-HU" sz="1400" dirty="0" smtClean="0"/>
              <a:t>életkora,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400" i="1" dirty="0" smtClean="0"/>
              <a:t>p) </a:t>
            </a:r>
            <a:r>
              <a:rPr lang="hu-HU" altLang="hu-HU" sz="1400" dirty="0" smtClean="0"/>
              <a:t>társadalmi származása,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400" i="1" dirty="0" smtClean="0"/>
              <a:t>q) </a:t>
            </a:r>
            <a:r>
              <a:rPr lang="hu-HU" altLang="hu-HU" sz="1400" dirty="0" smtClean="0"/>
              <a:t>vagyoni helyzete,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400" i="1" dirty="0" smtClean="0"/>
              <a:t>r) </a:t>
            </a:r>
            <a:r>
              <a:rPr lang="hu-HU" altLang="hu-HU" sz="1400" dirty="0" smtClean="0"/>
              <a:t>foglalkoztatási jogviszonyának vagy munkavégzésre irányuló egyéb jogviszonyának részmunkaidős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400" dirty="0" smtClean="0"/>
              <a:t>jellege, illetve határozott időtartama,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400" i="1" dirty="0" smtClean="0"/>
              <a:t>s) </a:t>
            </a:r>
            <a:r>
              <a:rPr lang="hu-HU" altLang="hu-HU" sz="1400" dirty="0" smtClean="0"/>
              <a:t>érdekképviselethez való tartozása,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400" i="1" dirty="0" smtClean="0"/>
              <a:t>t) </a:t>
            </a:r>
            <a:r>
              <a:rPr lang="hu-HU" altLang="hu-HU" sz="1400" dirty="0" smtClean="0"/>
              <a:t>egyéb helyzete, </a:t>
            </a:r>
            <a:r>
              <a:rPr lang="hu-HU" altLang="hu-HU" sz="1400" b="1" i="1" dirty="0" smtClean="0"/>
              <a:t>tulajdonsága vagy jellemzője</a:t>
            </a:r>
            <a:r>
              <a:rPr lang="hu-HU" altLang="hu-HU" sz="1400" i="1" dirty="0" smtClean="0"/>
              <a:t> (a továbbiakban együtt: tulajdonsága</a:t>
            </a:r>
            <a:r>
              <a:rPr lang="hu-HU" altLang="hu-HU" sz="1400" b="1" i="1" dirty="0" smtClean="0"/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400" b="1" i="1" dirty="0" smtClean="0"/>
              <a:t>miatt részesül más, összehasonlítható helyzetben levő személyhez vagy csoporthoz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400" b="1" i="1" dirty="0" smtClean="0"/>
              <a:t>képest kedvezőtlenebb bánásmódban</a:t>
            </a:r>
          </a:p>
          <a:p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696011" cy="936104"/>
          </a:xfrm>
        </p:spPr>
        <p:txBody>
          <a:bodyPr/>
          <a:lstStyle/>
          <a:p>
            <a:r>
              <a:rPr lang="hu-HU" altLang="hu-HU" dirty="0" smtClean="0"/>
              <a:t>i. 8. Zaklatás, jogellenes elkülönítés, megtorlás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hu-HU" altLang="hu-HU" dirty="0" smtClean="0"/>
              <a:t>10. § (1) Zaklatásnak minősül az az emberi méltóságot sértő magatartás, amely az érintett személynek a 8. §</a:t>
            </a:r>
            <a:r>
              <a:rPr lang="hu-HU" altLang="hu-HU" dirty="0" err="1" smtClean="0"/>
              <a:t>-ban</a:t>
            </a:r>
            <a:r>
              <a:rPr lang="hu-HU" altLang="hu-HU" dirty="0" smtClean="0"/>
              <a:t> meghatározott tulajdonságával függ össze, és célja vagy hatása valamely személlyel szemben megfélemlítő, ellenséges, megalázó, megszégyenítő vagy támadó környezet kialakítása.</a:t>
            </a:r>
          </a:p>
          <a:p>
            <a:pPr>
              <a:lnSpc>
                <a:spcPct val="90000"/>
              </a:lnSpc>
            </a:pPr>
            <a:endParaRPr lang="hu-HU" altLang="hu-HU" dirty="0" smtClean="0"/>
          </a:p>
          <a:p>
            <a:pPr>
              <a:lnSpc>
                <a:spcPct val="90000"/>
              </a:lnSpc>
            </a:pPr>
            <a:r>
              <a:rPr lang="hu-HU" altLang="hu-HU" dirty="0" smtClean="0"/>
              <a:t>(2) Jogellenes elkülönítésnek minősül az a magatartás, amely a 8. §</a:t>
            </a:r>
            <a:r>
              <a:rPr lang="hu-HU" altLang="hu-HU" dirty="0" err="1" smtClean="0"/>
              <a:t>-ban</a:t>
            </a:r>
            <a:r>
              <a:rPr lang="hu-HU" altLang="hu-HU" dirty="0" smtClean="0"/>
              <a:t> meghatározott tulajdonságai alapján egyes személyeket vagy személyek csoportját másoktól - tárgyilagos mérlegelés szerinti ésszerű indok nélkül - elkülönít.</a:t>
            </a:r>
          </a:p>
          <a:p>
            <a:pPr>
              <a:lnSpc>
                <a:spcPct val="90000"/>
              </a:lnSpc>
              <a:buNone/>
            </a:pPr>
            <a:endParaRPr lang="hu-HU" altLang="hu-HU" dirty="0" smtClean="0"/>
          </a:p>
          <a:p>
            <a:pPr>
              <a:lnSpc>
                <a:spcPct val="90000"/>
              </a:lnSpc>
            </a:pPr>
            <a:r>
              <a:rPr lang="hu-HU" altLang="hu-HU" dirty="0" smtClean="0"/>
              <a:t>(3) Megtorlásnak minősül az a magatartás, amely az egyenlő bánásmód követelményének megsértése miatt kifogást emelő, eljárást indító vagy az eljárásban közreműködő személlyel szemben ezzel összefüggésben jogsérelmet okoz, jogsérelem okozására irányul vagy azzal fenyeget.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696011" cy="936104"/>
          </a:xfrm>
        </p:spPr>
        <p:txBody>
          <a:bodyPr>
            <a:normAutofit/>
          </a:bodyPr>
          <a:lstStyle/>
          <a:p>
            <a:r>
              <a:rPr lang="hu-HU" altLang="hu-HU" sz="2000" dirty="0" smtClean="0"/>
              <a:t>i. 9. Jogorvoslat a törvény megsértése esetén</a:t>
            </a:r>
            <a:br>
              <a:rPr lang="hu-HU" altLang="hu-HU" sz="2000" dirty="0" smtClean="0"/>
            </a:br>
            <a:r>
              <a:rPr lang="hu-HU" altLang="hu-HU" sz="2000" dirty="0" smtClean="0"/>
              <a:t>Egyenlő Bánásmód Hatóság (EBH)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hu-HU" altLang="hu-HU" sz="1600" dirty="0" smtClean="0"/>
              <a:t>Országos hatáskörű közigazgatási szerv </a:t>
            </a:r>
          </a:p>
          <a:p>
            <a:pPr>
              <a:lnSpc>
                <a:spcPct val="80000"/>
              </a:lnSpc>
            </a:pPr>
            <a:r>
              <a:rPr lang="hu-HU" altLang="hu-HU" sz="1600" dirty="0" smtClean="0"/>
              <a:t>A kormánytól függetlenül működik</a:t>
            </a:r>
          </a:p>
          <a:p>
            <a:pPr>
              <a:lnSpc>
                <a:spcPct val="80000"/>
              </a:lnSpc>
            </a:pPr>
            <a:r>
              <a:rPr lang="hu-HU" altLang="hu-HU" sz="1600" dirty="0" smtClean="0"/>
              <a:t>Feladatkörében nem utasítható</a:t>
            </a:r>
          </a:p>
          <a:p>
            <a:pPr>
              <a:lnSpc>
                <a:spcPct val="80000"/>
              </a:lnSpc>
            </a:pPr>
            <a:r>
              <a:rPr lang="hu-HU" altLang="hu-HU" sz="1600" dirty="0" smtClean="0"/>
              <a:t>Az EBH feladatai: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dirty="0" smtClean="0"/>
              <a:t>     - A hatóság azoknak az </a:t>
            </a:r>
            <a:r>
              <a:rPr lang="hu-HU" altLang="hu-HU" sz="1600" b="1" dirty="0" smtClean="0"/>
              <a:t>ügyfeleknek az ügyében jár el, akiket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b="1" dirty="0" smtClean="0"/>
              <a:t>       diszkrimináció, azaz hátrányos megkülönböztetés ér</a:t>
            </a:r>
            <a:r>
              <a:rPr lang="hu-HU" altLang="hu-HU" sz="1600" dirty="0" smtClean="0"/>
              <a:t>.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dirty="0" smtClean="0"/>
              <a:t>     - a jogaiban sértett fél kérelmére lefolytatja a hatósági eljárást annak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dirty="0" smtClean="0"/>
              <a:t>        megállapítására, hogy történt-e hátrányos megkülönböztetés,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dirty="0" smtClean="0"/>
              <a:t>    -   élhet a közérdekű érdekérvényesítés jogával, (munkajogi, személyiségi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dirty="0" smtClean="0"/>
              <a:t>        pert indíthat)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dirty="0" smtClean="0"/>
              <a:t>    -  véleményezi az egyenlő bánásmódot érintő jogszabályok tervezeteit,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dirty="0" smtClean="0"/>
              <a:t>    -   javaslatot tesz kormányzati döntésekre, jogi szabályozásra,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dirty="0" smtClean="0"/>
              <a:t>    -   rendszeresen tájékoztatja a közvéleményt és a Kormányt az egyenlő    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dirty="0" smtClean="0"/>
              <a:t>        bánásmód érvényesülésével kapcsolatos helyzetről: éves jelentéseket tesz közzé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dirty="0" smtClean="0"/>
              <a:t>    - </a:t>
            </a:r>
            <a:r>
              <a:rPr lang="hu-HU" altLang="hu-HU" sz="1600" dirty="0" err="1" smtClean="0">
                <a:hlinkClick r:id="rId2"/>
              </a:rPr>
              <a:t>www.egyenlobanasmod.hu</a:t>
            </a:r>
            <a:endParaRPr lang="hu-HU" altLang="hu-HU" sz="1600" dirty="0" smtClean="0"/>
          </a:p>
          <a:p>
            <a:pPr>
              <a:lnSpc>
                <a:spcPct val="80000"/>
              </a:lnSpc>
              <a:buNone/>
            </a:pPr>
            <a:r>
              <a:rPr lang="hu-HU" altLang="hu-HU" sz="1600" dirty="0" smtClean="0"/>
              <a:t>    - megyei referensek: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b="1" dirty="0" smtClean="0"/>
              <a:t>      Egyenlő bánásmód – mindenkit megillet!</a:t>
            </a:r>
          </a:p>
          <a:p>
            <a:pPr>
              <a:lnSpc>
                <a:spcPct val="80000"/>
              </a:lnSpc>
            </a:pPr>
            <a:r>
              <a:rPr lang="hu-HU" altLang="hu-HU" sz="1600" dirty="0" smtClean="0"/>
              <a:t>Az Egyenlő Bánásmód Hatóság 15 perces módszertani oktatófilmje. </a:t>
            </a:r>
          </a:p>
          <a:p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696011" cy="936104"/>
          </a:xfrm>
        </p:spPr>
        <p:txBody>
          <a:bodyPr>
            <a:normAutofit/>
          </a:bodyPr>
          <a:lstStyle/>
          <a:p>
            <a:r>
              <a:rPr lang="hu-HU" sz="2000" dirty="0" err="1" smtClean="0"/>
              <a:t>ii</a:t>
            </a:r>
            <a:r>
              <a:rPr lang="hu-HU" sz="2000" dirty="0" smtClean="0"/>
              <a:t>. Társadalmi  szerkezet - rétegződés - egyenlőtlenségek - esélyegyenlőség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hu-HU" altLang="hu-HU" sz="3100" dirty="0" smtClean="0"/>
          </a:p>
          <a:p>
            <a:r>
              <a:rPr lang="hu-HU" altLang="hu-HU" sz="3100" dirty="0" smtClean="0"/>
              <a:t>Társadalmi szerkezet: a társadalmon belüli különböző pozíciók közötti viszonyok (egyes emberek, csoportok)</a:t>
            </a:r>
          </a:p>
          <a:p>
            <a:endParaRPr lang="hu-HU" altLang="hu-HU" sz="3100" dirty="0" smtClean="0"/>
          </a:p>
          <a:p>
            <a:r>
              <a:rPr lang="hu-HU" altLang="hu-HU" sz="3100" dirty="0" smtClean="0"/>
              <a:t>Rétegződés: különböző ismérvek (iskolai végzettség,foglalkozás, munkahely, jövedelem, lakóhely(életstílus)) alapján létrejött kategóriák hierarchikus sorrendje</a:t>
            </a:r>
          </a:p>
          <a:p>
            <a:pPr>
              <a:buNone/>
            </a:pPr>
            <a:endParaRPr lang="hu-HU" altLang="hu-HU" sz="3100" dirty="0" smtClean="0"/>
          </a:p>
          <a:p>
            <a:r>
              <a:rPr lang="hu-HU" altLang="hu-HU" sz="3100" dirty="0" smtClean="0"/>
              <a:t>Státusz = réteg fogalommal, + munkajelleg csoportok= a társadalmi munkamegosztásban elfoglalt pozíció (</a:t>
            </a:r>
            <a:r>
              <a:rPr lang="hu-HU" altLang="hu-HU" sz="3100" dirty="0" err="1" smtClean="0"/>
              <a:t>Ferge</a:t>
            </a:r>
            <a:r>
              <a:rPr lang="hu-HU" altLang="hu-HU" sz="3100" dirty="0" smtClean="0"/>
              <a:t> Zsuzsa)</a:t>
            </a:r>
          </a:p>
          <a:p>
            <a:endParaRPr lang="hu-HU" altLang="hu-HU" sz="3100" dirty="0" smtClean="0"/>
          </a:p>
          <a:p>
            <a:r>
              <a:rPr lang="hu-HU" altLang="hu-HU" sz="3100" dirty="0" smtClean="0"/>
              <a:t>Társadalmi egyenlőtlenségek</a:t>
            </a:r>
          </a:p>
          <a:p>
            <a:endParaRPr lang="hu-HU" altLang="hu-HU" sz="3100" dirty="0" smtClean="0"/>
          </a:p>
          <a:p>
            <a:r>
              <a:rPr lang="hu-HU" altLang="hu-HU" sz="3100" dirty="0" smtClean="0"/>
              <a:t>Társadalmi mobilitás esélye(i), </a:t>
            </a:r>
            <a:r>
              <a:rPr lang="hu-HU" altLang="hu-HU" sz="3100" dirty="0" err="1" smtClean="0"/>
              <a:t>inter</a:t>
            </a:r>
            <a:r>
              <a:rPr lang="hu-HU" altLang="hu-HU" sz="3100" dirty="0" smtClean="0"/>
              <a:t> generációs, </a:t>
            </a:r>
            <a:r>
              <a:rPr lang="hu-HU" altLang="hu-HU" sz="3100" dirty="0" err="1" smtClean="0"/>
              <a:t>intra</a:t>
            </a:r>
            <a:r>
              <a:rPr lang="hu-HU" altLang="hu-HU" sz="3100" dirty="0" smtClean="0"/>
              <a:t> </a:t>
            </a:r>
            <a:r>
              <a:rPr lang="hu-HU" altLang="hu-HU" sz="3100" dirty="0" err="1" smtClean="0"/>
              <a:t>generációs</a:t>
            </a:r>
            <a:r>
              <a:rPr lang="hu-HU" altLang="hu-HU" sz="3100" dirty="0" smtClean="0"/>
              <a:t> mobilitás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696011" cy="936104"/>
          </a:xfrm>
        </p:spPr>
        <p:txBody>
          <a:bodyPr>
            <a:normAutofit fontScale="90000"/>
          </a:bodyPr>
          <a:lstStyle/>
          <a:p>
            <a:r>
              <a:rPr lang="hu-HU" altLang="hu-HU" sz="2200" dirty="0" err="1" smtClean="0"/>
              <a:t>ii</a:t>
            </a:r>
            <a:r>
              <a:rPr lang="hu-HU" altLang="hu-HU" sz="2200" dirty="0" smtClean="0"/>
              <a:t>. 1. Osztálylétszám2014 – A MTA TK és a GFK Piackutató Intézet társadalmi rétegződés vizsgálata </a:t>
            </a:r>
            <a:r>
              <a:rPr lang="hu-HU" altLang="hu-HU" dirty="0" smtClean="0"/>
              <a:t/>
            </a:r>
            <a:br>
              <a:rPr lang="hu-HU" alt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hu-HU" dirty="0" smtClean="0"/>
              <a:t>N =13 560 online kérdőív</a:t>
            </a:r>
          </a:p>
          <a:p>
            <a:pPr>
              <a:defRPr/>
            </a:pPr>
            <a:r>
              <a:rPr lang="hu-HU" dirty="0" smtClean="0"/>
              <a:t>Új szempont: tőketípusok (gazdasági,kapcsolati, kulturális)(Pierre </a:t>
            </a:r>
            <a:r>
              <a:rPr lang="hu-HU" dirty="0" err="1" smtClean="0"/>
              <a:t>Bourdieu</a:t>
            </a:r>
            <a:r>
              <a:rPr lang="hu-HU" dirty="0" smtClean="0"/>
              <a:t>)</a:t>
            </a:r>
          </a:p>
          <a:p>
            <a:pPr>
              <a:buFont typeface="Wingdings" pitchFamily="2" charset="2"/>
              <a:buNone/>
              <a:defRPr/>
            </a:pPr>
            <a:endParaRPr lang="hu-HU" dirty="0" smtClean="0"/>
          </a:p>
          <a:p>
            <a:pPr>
              <a:buFont typeface="Wingdings" pitchFamily="2" charset="2"/>
              <a:buNone/>
              <a:defRPr/>
            </a:pPr>
            <a:r>
              <a:rPr lang="hu-HU" dirty="0" smtClean="0"/>
              <a:t>Csoportok - rétegek:</a:t>
            </a:r>
          </a:p>
          <a:p>
            <a:pPr>
              <a:buFont typeface="Wingdings" pitchFamily="2" charset="2"/>
              <a:buNone/>
              <a:defRPr/>
            </a:pPr>
            <a:endParaRPr lang="hu-HU" dirty="0" smtClean="0"/>
          </a:p>
          <a:p>
            <a:pPr>
              <a:defRPr/>
            </a:pPr>
            <a:r>
              <a:rPr lang="hu-HU" dirty="0" smtClean="0"/>
              <a:t>Elit (2 %, legfeljebb 200.000 ember)</a:t>
            </a:r>
          </a:p>
          <a:p>
            <a:pPr>
              <a:defRPr/>
            </a:pPr>
            <a:r>
              <a:rPr lang="hu-HU" dirty="0" smtClean="0"/>
              <a:t>Felső közép (10,5 %, szűk egymillió ember)</a:t>
            </a:r>
          </a:p>
          <a:p>
            <a:pPr>
              <a:defRPr/>
            </a:pPr>
            <a:r>
              <a:rPr lang="hu-HU" dirty="0" smtClean="0"/>
              <a:t>Feltörekvő fiatalok (6 %, mintegy félmillió ember)</a:t>
            </a:r>
          </a:p>
          <a:p>
            <a:pPr>
              <a:defRPr/>
            </a:pPr>
            <a:r>
              <a:rPr lang="hu-HU" dirty="0" smtClean="0"/>
              <a:t>Vidéki értelmiség (7 %, 600.000–700.000 ember)</a:t>
            </a:r>
          </a:p>
          <a:p>
            <a:pPr>
              <a:defRPr/>
            </a:pPr>
            <a:r>
              <a:rPr lang="hu-HU" dirty="0" smtClean="0"/>
              <a:t>Kádári kisember (17 %, mintegy másfélmillió ember)</a:t>
            </a:r>
          </a:p>
          <a:p>
            <a:pPr>
              <a:defRPr/>
            </a:pPr>
            <a:r>
              <a:rPr lang="hu-HU" dirty="0" smtClean="0"/>
              <a:t>Sodródók (18 %, 1,6–1,7 millió ember)</a:t>
            </a:r>
          </a:p>
          <a:p>
            <a:pPr>
              <a:defRPr/>
            </a:pPr>
            <a:r>
              <a:rPr lang="hu-HU" dirty="0" smtClean="0"/>
              <a:t>Munkások (16,5 %, mintegy másfélmillió ember)</a:t>
            </a:r>
          </a:p>
          <a:p>
            <a:pPr>
              <a:defRPr/>
            </a:pPr>
            <a:r>
              <a:rPr lang="hu-HU" dirty="0" smtClean="0"/>
              <a:t>Leszakadtak (23 %, bő kétmillió ember)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ii.2. Osztálytérkép</a:t>
            </a:r>
            <a:endParaRPr lang="hu-HU" dirty="0"/>
          </a:p>
        </p:txBody>
      </p:sp>
      <p:grpSp>
        <p:nvGrpSpPr>
          <p:cNvPr id="4" name="Group 18"/>
          <p:cNvGrpSpPr>
            <a:grpSpLocks noGrp="1"/>
          </p:cNvGrpSpPr>
          <p:nvPr>
            <p:ph idx="1"/>
          </p:nvPr>
        </p:nvGrpSpPr>
        <p:grpSpPr bwMode="auto">
          <a:xfrm>
            <a:off x="457200" y="642727"/>
            <a:ext cx="8229600" cy="6214859"/>
            <a:chOff x="0" y="-1435"/>
            <a:chExt cx="14400" cy="13867"/>
          </a:xfrm>
        </p:grpSpPr>
        <p:pic>
          <p:nvPicPr>
            <p:cNvPr id="5" name="Picture 19"/>
            <p:cNvPicPr>
              <a:picLocks noChangeAspect="1" noChangeArrowheads="1"/>
            </p:cNvPicPr>
            <p:nvPr/>
          </p:nvPicPr>
          <p:blipFill>
            <a:blip r:embed="rId2">
              <a:lum bright="-20000" contrast="30000"/>
            </a:blip>
            <a:srcRect/>
            <a:stretch>
              <a:fillRect/>
            </a:stretch>
          </p:blipFill>
          <p:spPr bwMode="auto">
            <a:xfrm>
              <a:off x="0" y="0"/>
              <a:ext cx="14400" cy="1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0"/>
            <p:cNvPicPr>
              <a:picLocks noChangeAspect="1" noChangeArrowheads="1"/>
            </p:cNvPicPr>
            <p:nvPr/>
          </p:nvPicPr>
          <p:blipFill>
            <a:blip r:embed="rId3">
              <a:lum bright="-20000" contrast="30000"/>
            </a:blip>
            <a:srcRect/>
            <a:stretch>
              <a:fillRect/>
            </a:stretch>
          </p:blipFill>
          <p:spPr bwMode="auto">
            <a:xfrm>
              <a:off x="9506" y="3468"/>
              <a:ext cx="4279" cy="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1"/>
            <p:cNvPicPr>
              <a:picLocks noChangeAspect="1" noChangeArrowheads="1"/>
            </p:cNvPicPr>
            <p:nvPr/>
          </p:nvPicPr>
          <p:blipFill>
            <a:blip r:embed="rId4">
              <a:lum bright="-20000" contrast="30000"/>
            </a:blip>
            <a:srcRect/>
            <a:stretch>
              <a:fillRect/>
            </a:stretch>
          </p:blipFill>
          <p:spPr bwMode="auto">
            <a:xfrm>
              <a:off x="12638" y="3468"/>
              <a:ext cx="1440" cy="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2"/>
            <p:cNvPicPr>
              <a:picLocks noChangeAspect="1" noChangeArrowheads="1"/>
            </p:cNvPicPr>
            <p:nvPr/>
          </p:nvPicPr>
          <p:blipFill>
            <a:blip r:embed="rId5">
              <a:lum bright="-20000" contrast="30000"/>
            </a:blip>
            <a:srcRect/>
            <a:stretch>
              <a:fillRect/>
            </a:stretch>
          </p:blipFill>
          <p:spPr bwMode="auto">
            <a:xfrm>
              <a:off x="9898" y="4524"/>
              <a:ext cx="3790" cy="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3"/>
            <p:cNvPicPr>
              <a:picLocks noChangeAspect="1" noChangeArrowheads="1"/>
            </p:cNvPicPr>
            <p:nvPr/>
          </p:nvPicPr>
          <p:blipFill>
            <a:blip r:embed="rId6">
              <a:lum bright="-20000" contrast="30000"/>
            </a:blip>
            <a:srcRect/>
            <a:stretch>
              <a:fillRect/>
            </a:stretch>
          </p:blipFill>
          <p:spPr bwMode="auto">
            <a:xfrm>
              <a:off x="12540" y="4524"/>
              <a:ext cx="1392" cy="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4"/>
            <p:cNvPicPr>
              <a:picLocks noChangeAspect="1" noChangeArrowheads="1"/>
            </p:cNvPicPr>
            <p:nvPr/>
          </p:nvPicPr>
          <p:blipFill>
            <a:blip r:embed="rId7">
              <a:lum bright="-20000" contrast="30000"/>
            </a:blip>
            <a:srcRect/>
            <a:stretch>
              <a:fillRect/>
            </a:stretch>
          </p:blipFill>
          <p:spPr bwMode="auto">
            <a:xfrm>
              <a:off x="0" y="-1435"/>
              <a:ext cx="8775" cy="13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5"/>
            <p:cNvPicPr>
              <a:picLocks noChangeAspect="1" noChangeArrowheads="1"/>
            </p:cNvPicPr>
            <p:nvPr/>
          </p:nvPicPr>
          <p:blipFill>
            <a:blip r:embed="rId8">
              <a:lum bright="-20000" contrast="30000"/>
            </a:blip>
            <a:srcRect/>
            <a:stretch>
              <a:fillRect/>
            </a:stretch>
          </p:blipFill>
          <p:spPr bwMode="auto">
            <a:xfrm>
              <a:off x="8760" y="0"/>
              <a:ext cx="5640" cy="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526856"/>
          </a:xfrm>
        </p:spPr>
        <p:txBody>
          <a:bodyPr>
            <a:normAutofit/>
          </a:bodyPr>
          <a:lstStyle/>
          <a:p>
            <a:r>
              <a:rPr lang="hu-HU" sz="2000" dirty="0" err="1" smtClean="0"/>
              <a:t>ii</a:t>
            </a:r>
            <a:r>
              <a:rPr lang="hu-HU" sz="2000" dirty="0" smtClean="0"/>
              <a:t>. 3. osztálytérkép</a:t>
            </a:r>
            <a:endParaRPr lang="hu-HU" sz="2000" dirty="0"/>
          </a:p>
        </p:txBody>
      </p:sp>
      <p:grpSp>
        <p:nvGrpSpPr>
          <p:cNvPr id="4" name="Group 9"/>
          <p:cNvGrpSpPr>
            <a:grpSpLocks noGrp="1"/>
          </p:cNvGrpSpPr>
          <p:nvPr>
            <p:ph idx="1"/>
          </p:nvPr>
        </p:nvGrpSpPr>
        <p:grpSpPr bwMode="auto">
          <a:xfrm>
            <a:off x="457200" y="571500"/>
            <a:ext cx="8229600" cy="5857875"/>
            <a:chOff x="0" y="0"/>
            <a:chExt cx="14513" cy="10800"/>
          </a:xfrm>
        </p:grpSpPr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2">
              <a:lum bright="-20000" contrast="30000"/>
            </a:blip>
            <a:srcRect/>
            <a:stretch>
              <a:fillRect/>
            </a:stretch>
          </p:blipFill>
          <p:spPr bwMode="auto">
            <a:xfrm>
              <a:off x="113" y="0"/>
              <a:ext cx="14400" cy="1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214" y="3530"/>
              <a:ext cx="4186" cy="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346" y="3530"/>
              <a:ext cx="1054" cy="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606" y="4586"/>
              <a:ext cx="3790" cy="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248" y="4586"/>
              <a:ext cx="1152" cy="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470" y="0"/>
              <a:ext cx="3930" cy="1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"/>
            <p:cNvPicPr>
              <a:picLocks noChangeAspect="1" noChangeArrowheads="1"/>
            </p:cNvPicPr>
            <p:nvPr/>
          </p:nvPicPr>
          <p:blipFill>
            <a:blip r:embed="rId8">
              <a:lum bright="-20000" contrast="30000"/>
            </a:blip>
            <a:srcRect/>
            <a:stretch>
              <a:fillRect/>
            </a:stretch>
          </p:blipFill>
          <p:spPr bwMode="auto">
            <a:xfrm>
              <a:off x="0" y="0"/>
              <a:ext cx="10590" cy="1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696011" cy="936104"/>
          </a:xfrm>
        </p:spPr>
        <p:txBody>
          <a:bodyPr/>
          <a:lstStyle/>
          <a:p>
            <a:r>
              <a:rPr lang="hu-HU" altLang="hu-HU" dirty="0" smtClean="0"/>
              <a:t> </a:t>
            </a:r>
            <a:r>
              <a:rPr lang="hu-HU" altLang="hu-HU" dirty="0" err="1" smtClean="0"/>
              <a:t>ii</a:t>
            </a:r>
            <a:r>
              <a:rPr lang="hu-HU" altLang="hu-HU" dirty="0" smtClean="0"/>
              <a:t>. 4. Legfontosabb megállapítások: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altLang="hu-HU" sz="2600" dirty="0" smtClean="0"/>
              <a:t>Óriási szakadék a fővárosi, nagyvárosi, ill. a vidéki, kisvárosi területek között</a:t>
            </a:r>
          </a:p>
          <a:p>
            <a:r>
              <a:rPr lang="hu-HU" altLang="hu-HU" sz="2600" dirty="0" smtClean="0"/>
              <a:t>Társadalmi rétegek elkülönülése: az átjárás korlátozott</a:t>
            </a:r>
          </a:p>
          <a:p>
            <a:r>
              <a:rPr lang="hu-HU" altLang="hu-HU" sz="2600" dirty="0" smtClean="0"/>
              <a:t>Lejjebb csúszni könnyű</a:t>
            </a:r>
          </a:p>
          <a:p>
            <a:r>
              <a:rPr lang="hu-HU" altLang="hu-HU" sz="2600" dirty="0" smtClean="0"/>
              <a:t>Magyarországon nem alakult ki a középosztály</a:t>
            </a:r>
          </a:p>
          <a:p>
            <a:r>
              <a:rPr lang="hu-HU" altLang="hu-HU" sz="2600" dirty="0" smtClean="0"/>
              <a:t>A többség számára nem fontos, gyenge az „osztálytudat” – a idősek számára negatív </a:t>
            </a:r>
            <a:r>
              <a:rPr lang="hu-HU" altLang="hu-HU" sz="2600" dirty="0" err="1" smtClean="0"/>
              <a:t>konnotációja</a:t>
            </a:r>
            <a:r>
              <a:rPr lang="hu-HU" altLang="hu-HU" sz="2600" dirty="0" smtClean="0"/>
              <a:t> van, a fiatalok „túl vannak ezen”, inkább értékek és szokások alapján határozzák meg önmagukat</a:t>
            </a:r>
          </a:p>
          <a:p>
            <a:r>
              <a:rPr lang="hu-HU" altLang="hu-HU" sz="2600" dirty="0" smtClean="0"/>
              <a:t>Vizuálisan: körte (…mikor lesz öblös váza?)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8696011" cy="93610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 </a:t>
            </a:r>
            <a:r>
              <a:rPr lang="hu-HU" altLang="hu-HU" dirty="0" smtClean="0"/>
              <a:t>I. Az esélyegyenlőség biztosításának jogi háttere:</a:t>
            </a:r>
            <a:br>
              <a:rPr lang="hu-HU" altLang="hu-HU" dirty="0" smtClean="0"/>
            </a:br>
            <a:r>
              <a:rPr lang="hu-HU" altLang="hu-HU" dirty="0" smtClean="0"/>
              <a:t>1. Az emberi jogok  fogalma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altLang="hu-HU" dirty="0" smtClean="0"/>
              <a:t>Olyan jogosultságok, amelyek az embereket emberi mivoltuk miatt illetik meg</a:t>
            </a:r>
          </a:p>
          <a:p>
            <a:r>
              <a:rPr lang="hu-HU" altLang="hu-HU" dirty="0" smtClean="0"/>
              <a:t>Nem az állam teremti, de köteles elismerni és tiszteletben tartani azokat</a:t>
            </a:r>
          </a:p>
          <a:p>
            <a:r>
              <a:rPr lang="hu-HU" altLang="hu-HU" dirty="0" smtClean="0"/>
              <a:t>Minden embert egyenlően illetnek meg</a:t>
            </a:r>
          </a:p>
          <a:p>
            <a:endParaRPr lang="hu-HU" altLang="hu-HU" dirty="0" smtClean="0"/>
          </a:p>
          <a:p>
            <a:pPr>
              <a:buNone/>
            </a:pPr>
            <a:r>
              <a:rPr lang="hu-HU" altLang="hu-HU" dirty="0" smtClean="0"/>
              <a:t>    Olyan erkölcsi és egyben alanyi jogok, amelyek azon alapulnak, hogy a jogosult emberi lény, akit emberhez méltó bánásmód illet meg.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975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2910" y="44624"/>
            <a:ext cx="8501090" cy="936104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iii</a:t>
            </a:r>
            <a:r>
              <a:rPr lang="hu-HU" dirty="0" smtClean="0"/>
              <a:t>. A 2011. Évi népszámlálás (</a:t>
            </a:r>
            <a:r>
              <a:rPr lang="hu-HU" dirty="0" err="1" smtClean="0"/>
              <a:t>ksh</a:t>
            </a:r>
            <a:r>
              <a:rPr lang="hu-HU" dirty="0" smtClean="0"/>
              <a:t>, területi adatok) </a:t>
            </a:r>
            <a:br>
              <a:rPr lang="hu-HU" dirty="0" smtClean="0"/>
            </a:br>
            <a:r>
              <a:rPr lang="hu-HU" dirty="0" smtClean="0"/>
              <a:t>1. A népesség száma, népsűrűség 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hu-HU" b="1" dirty="0" smtClean="0"/>
          </a:p>
          <a:p>
            <a:r>
              <a:rPr lang="hu-HU" b="1" dirty="0" smtClean="0"/>
              <a:t>A megye lakónépessége 316 137 fő</a:t>
            </a:r>
            <a:r>
              <a:rPr lang="hu-HU" dirty="0" smtClean="0"/>
              <a:t>,  ami  5,7%, kevesebb, mint 2001-ben (19100 fő)</a:t>
            </a:r>
          </a:p>
          <a:p>
            <a:r>
              <a:rPr lang="hu-HU" dirty="0" smtClean="0"/>
              <a:t>Az ország legritkábban lakott megyéje  52 fő/km2</a:t>
            </a:r>
          </a:p>
          <a:p>
            <a:r>
              <a:rPr lang="hu-HU" dirty="0" smtClean="0"/>
              <a:t>A csökkenés teljes egészében a természetes szaporodás deficitje</a:t>
            </a:r>
          </a:p>
          <a:p>
            <a:r>
              <a:rPr lang="hu-HU" dirty="0" smtClean="0"/>
              <a:t>A lakosság 48%-a élt községekben, 52% városokban</a:t>
            </a:r>
          </a:p>
          <a:p>
            <a:r>
              <a:rPr lang="hu-HU" dirty="0" smtClean="0"/>
              <a:t>A községek lélekszáma 9%-al csökkent (11,7 ezer természetes fogyás + 2,7 ezer migrációs veszteség) </a:t>
            </a:r>
          </a:p>
          <a:p>
            <a:r>
              <a:rPr lang="hu-HU" dirty="0" smtClean="0"/>
              <a:t>Jelentős területi különbségek a népességfogyásban:13%-Tabi Járás, Barcs, Csurgó</a:t>
            </a:r>
          </a:p>
          <a:p>
            <a:r>
              <a:rPr lang="hu-HU" dirty="0" smtClean="0"/>
              <a:t>Siófoki járás: migrációs többlet</a:t>
            </a:r>
          </a:p>
          <a:p>
            <a:r>
              <a:rPr lang="hu-HU" dirty="0" smtClean="0"/>
              <a:t>Népsűrűség: Kaposvár 583fő/km2, városok 108 fő, községek 30 fő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>
            <a:normAutofit/>
          </a:bodyPr>
          <a:lstStyle/>
          <a:p>
            <a:r>
              <a:rPr lang="hu-HU" dirty="0" err="1" smtClean="0"/>
              <a:t>iii</a:t>
            </a:r>
            <a:r>
              <a:rPr lang="hu-HU" dirty="0" smtClean="0"/>
              <a:t>. 2. Kormegoszlás, a férfiak és a nők száma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hu-HU" sz="7200" dirty="0" smtClean="0"/>
              <a:t>A cenzusok közt eltelt tíz évben a népesség korösszetétele tovább romlott</a:t>
            </a:r>
          </a:p>
          <a:p>
            <a:r>
              <a:rPr lang="hu-HU" sz="7200" dirty="0" smtClean="0"/>
              <a:t>A 0-14 éves gyermekek hányada 2,5%-al csökkent, a 60 év felettieké 4,1%-al több lett.  </a:t>
            </a:r>
          </a:p>
          <a:p>
            <a:r>
              <a:rPr lang="hu-HU" sz="7200" dirty="0" smtClean="0"/>
              <a:t>Az öregedési index: 173%, 100 gyermekkorú személyre 173 időskorú jut, ami 50 fővel több, mint 10 évvel korábban.</a:t>
            </a:r>
          </a:p>
          <a:p>
            <a:r>
              <a:rPr lang="hu-HU" sz="7200" dirty="0" smtClean="0"/>
              <a:t>Kaposváron 181, a többi városban 192, a községekben 159</a:t>
            </a:r>
          </a:p>
          <a:p>
            <a:r>
              <a:rPr lang="hu-HU" sz="7200" dirty="0" smtClean="0"/>
              <a:t>A községek között rendkívül nagy a szórás, vannak olyan Balaton parti települések, ahol az index meghaladja a 300%-ot, és vannak olyan falvak, ahol nem éri el a 100-at,</a:t>
            </a:r>
          </a:p>
          <a:p>
            <a:r>
              <a:rPr lang="hu-HU" sz="7200" dirty="0" smtClean="0"/>
              <a:t>A járások közül a legöregebb korösszetételű a Fonyódi, (201%) a legfiatalabb a Barcsi, ahol 148 időskorú személy jutott 100 gyermekkorú személyre</a:t>
            </a:r>
          </a:p>
          <a:p>
            <a:r>
              <a:rPr lang="hu-HU" sz="7200" dirty="0" smtClean="0"/>
              <a:t>A gyermekek létszáma 20%-al csökkent, a 60 év felettieké pedig 13%-al növekedett.</a:t>
            </a:r>
          </a:p>
          <a:p>
            <a:r>
              <a:rPr lang="hu-HU" sz="7200" dirty="0" smtClean="0"/>
              <a:t>Nőtöbblet: tovább tart a </a:t>
            </a:r>
            <a:r>
              <a:rPr lang="hu-HU" sz="7200" b="1" dirty="0" smtClean="0"/>
              <a:t>nemek arányának</a:t>
            </a:r>
            <a:r>
              <a:rPr lang="hu-HU" sz="7200" dirty="0" smtClean="0"/>
              <a:t> eltolódása, 1000 férfira, 1115 nő jut, ami a 60 év feletti korosztályokban folyamatosan nő - a 70 év felettiek körében több mint 2-szer annyi nő van. Ez a mutató drasztikusan jelzi a férfiak rossz egészségi állapotát, korai halandóságának mértékét.</a:t>
            </a:r>
          </a:p>
          <a:p>
            <a:endParaRPr lang="hu-HU" sz="7200" dirty="0" smtClean="0"/>
          </a:p>
          <a:p>
            <a:endParaRPr lang="hu-HU" sz="7200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>
            <a:normAutofit/>
          </a:bodyPr>
          <a:lstStyle/>
          <a:p>
            <a:pPr lvl="0"/>
            <a:r>
              <a:rPr lang="hu-HU" dirty="0" err="1" smtClean="0"/>
              <a:t>iii</a:t>
            </a:r>
            <a:r>
              <a:rPr lang="hu-HU" dirty="0" smtClean="0"/>
              <a:t>. 3. Családi állapot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Tovább csökkent a házasok aránya, 52,7%-ról, 44,1%-ra tíz év alatt</a:t>
            </a:r>
          </a:p>
          <a:p>
            <a:r>
              <a:rPr lang="hu-HU" dirty="0" smtClean="0"/>
              <a:t>26,1%-ról, 31,4%-ra növekedett a nőtlenek/hajadonoké</a:t>
            </a:r>
          </a:p>
          <a:p>
            <a:r>
              <a:rPr lang="hu-HU" dirty="0" smtClean="0"/>
              <a:t>A gyermektelenek és az 1 gyermekesek aránya emelkedett, miközben a 2, valamint a 4 és több gyermekesek hányada mérséklődött </a:t>
            </a:r>
          </a:p>
          <a:p>
            <a:r>
              <a:rPr lang="hu-HU" dirty="0" smtClean="0"/>
              <a:t>A falvakban élő nők termékenysége magasabb, 168 gyermek jutott 100 nőre</a:t>
            </a:r>
          </a:p>
          <a:p>
            <a:r>
              <a:rPr lang="hu-HU" dirty="0" smtClean="0"/>
              <a:t>A községekben élők közt kevesebb volt a gyermektelen, illetve lényegesen több a három és négy gyermeket szült nők aránya. 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iii</a:t>
            </a:r>
            <a:r>
              <a:rPr lang="hu-HU" dirty="0" smtClean="0"/>
              <a:t>. 4. Iskolázottság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dirty="0" smtClean="0"/>
              <a:t>A cenzus ideje alatt tovább javult az iskolázottság szintje. </a:t>
            </a:r>
          </a:p>
          <a:p>
            <a:r>
              <a:rPr lang="hu-HU" dirty="0" smtClean="0"/>
              <a:t>Csökkent a 8 általános iskolát nem végzettek aránya 13,3%-ról, 6,2%-ra,(több a nő) </a:t>
            </a:r>
          </a:p>
          <a:p>
            <a:r>
              <a:rPr lang="hu-HU" dirty="0" smtClean="0"/>
              <a:t>Az érettségi nélküli középfokú végzettségűek között jelentős a különbség a nemek között: a férfiak 33,2%, a 16,1%-ot </a:t>
            </a:r>
          </a:p>
          <a:p>
            <a:r>
              <a:rPr lang="hu-HU" dirty="0" smtClean="0"/>
              <a:t>Érettségivel rendelkezők aránya 26,3%, </a:t>
            </a:r>
          </a:p>
          <a:p>
            <a:r>
              <a:rPr lang="hu-HU" dirty="0" smtClean="0"/>
              <a:t>Felsőfokú végzettségű:  a lakosság 12,3%-a ( lényeges változás, hogy e csoportban többen vannak a nők)</a:t>
            </a:r>
          </a:p>
          <a:p>
            <a:r>
              <a:rPr lang="hu-HU" dirty="0" smtClean="0"/>
              <a:t>Az iskolázottság szintje településtípusonként jelentősen eltér:Kaposvár 18 évesnél idősebb korú népességének 57%-a legalább érettségivel, 23%-a pedig diplomával rendelkezett. Az első mutató a duplája, a második a háromszorosa a községekben élők átlagának</a:t>
            </a:r>
          </a:p>
          <a:p>
            <a:r>
              <a:rPr lang="hu-HU" dirty="0" smtClean="0"/>
              <a:t>A járások közül a Siófoki és a Kaposvári járásban élőké a legkedvezőbb, a Tabi és a Csurgói járásoké a legalacsonyabb. </a:t>
            </a:r>
          </a:p>
          <a:p>
            <a:r>
              <a:rPr lang="hu-HU" dirty="0" smtClean="0"/>
              <a:t>Idegen nyelv ismerete: 22,9%-a beszélt , (2001-ben 16,8%) </a:t>
            </a:r>
          </a:p>
          <a:p>
            <a:r>
              <a:rPr lang="hu-HU" dirty="0" smtClean="0"/>
              <a:t>Iskolázottsági szint megyei összehasonlításban is kedvezőtlen: az érettségizettek aránya szerint a 14., a felsőfokú végzettséget tekintve a 12. Somogy a megyék rangsorában.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dirty="0" err="1" smtClean="0"/>
              <a:t>iii</a:t>
            </a:r>
            <a:r>
              <a:rPr lang="hu-HU" dirty="0" smtClean="0"/>
              <a:t>. 5. Gazdasági aktivitás   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dirty="0" smtClean="0"/>
              <a:t>36% foglalkoztatott, 6,5% munkanélküli</a:t>
            </a:r>
            <a:r>
              <a:rPr lang="hu-HU" smtClean="0"/>
              <a:t>, </a:t>
            </a:r>
            <a:r>
              <a:rPr lang="hu-HU" smtClean="0"/>
              <a:t>32,9% </a:t>
            </a:r>
            <a:r>
              <a:rPr lang="hu-HU" dirty="0" smtClean="0"/>
              <a:t>inaktív kereső és 24,6% eltartott státuszban</a:t>
            </a:r>
          </a:p>
          <a:p>
            <a:r>
              <a:rPr lang="hu-HU" dirty="0" smtClean="0"/>
              <a:t>A két cenzus közötti időben a munkanélküliek aránya változott legnagyobb mértékben. 2011-ben 20600 fő mondta magát munkanélkülinek, ami 30,5%-al több mint 10 évvel korábban</a:t>
            </a:r>
          </a:p>
          <a:p>
            <a:r>
              <a:rPr lang="hu-HU" dirty="0" smtClean="0"/>
              <a:t> Ezen belül a nők munkanélkülisége nőtt jelentősebben, 58%-al, </a:t>
            </a:r>
          </a:p>
          <a:p>
            <a:r>
              <a:rPr lang="hu-HU" dirty="0" smtClean="0"/>
              <a:t>Korcsoportonként: mindegyikben emelkedett, kiugróan az 55-65 év közöttieké, ami a tíz évvel korábbihoz hasonlítva, több, mint 5x</a:t>
            </a:r>
          </a:p>
          <a:p>
            <a:r>
              <a:rPr lang="hu-HU" dirty="0" smtClean="0"/>
              <a:t> A munkanélküliek 1/3-a legfeljebb általános iskolát végzett, 1/3 rendelkezett szakmával, minden 4. embernek érettségije,   7%-ának diplomája volt.</a:t>
            </a:r>
          </a:p>
          <a:p>
            <a:r>
              <a:rPr lang="hu-HU" dirty="0" smtClean="0"/>
              <a:t>Az inaktív keresők túlnyomó többségét a nyugdíjasok (85%) és a járadékosok tették ki, akik ¾</a:t>
            </a:r>
            <a:r>
              <a:rPr lang="hu-HU" dirty="0" err="1" smtClean="0"/>
              <a:t>-e</a:t>
            </a:r>
            <a:r>
              <a:rPr lang="hu-HU" dirty="0" smtClean="0"/>
              <a:t> saját jogon, 18%-uk rokkantság és egészségkárosodás miatt kapta az ellátást.</a:t>
            </a:r>
          </a:p>
          <a:p>
            <a:r>
              <a:rPr lang="hu-HU" dirty="0" smtClean="0"/>
              <a:t> Markáns különbségek:Barcsi járásban volt a legkedvezőtlenebb a helyzet</a:t>
            </a:r>
          </a:p>
          <a:p>
            <a:r>
              <a:rPr lang="hu-HU" b="1" dirty="0" smtClean="0"/>
              <a:t>A munkaerő piaci mutatók alapján Somogy a 19 megye rangsorában az utolsó harmadba tartozott, 100 foglalkoztatottra 160 inaktív fő jutott, ami 22 fővel több, mint az országos átlag.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iii</a:t>
            </a:r>
            <a:r>
              <a:rPr lang="hu-HU" dirty="0" smtClean="0"/>
              <a:t>. 6. Nemzetiségek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hu-HU" dirty="0" smtClean="0"/>
              <a:t>24 942 fő vallotta magát valamelyik hazai nemzetiséghez (etnikumhoz) tartozónak, számuk 1,7x nőtt, arányuk 4,4-ről 7,9%-ra nőtt</a:t>
            </a:r>
          </a:p>
          <a:p>
            <a:r>
              <a:rPr lang="hu-HU" b="1" dirty="0" smtClean="0"/>
              <a:t>16 800-an vallották magukat cigánynak</a:t>
            </a:r>
            <a:r>
              <a:rPr lang="hu-HU" dirty="0" smtClean="0"/>
              <a:t>, ami 1,6-szer több, mint a 2001-ben (valóság:3-3,5x)</a:t>
            </a:r>
          </a:p>
          <a:p>
            <a:r>
              <a:rPr lang="hu-HU" b="1" dirty="0" smtClean="0"/>
              <a:t>Korösszetételét tekintve jelentősen eltér a megyei népességtől: alapvetően fiatal korösszetételű népességet alkotnak, 100 gyermekkorúra mindössze 17 időskorú jutott a számlálás idején, 3/10-ük gyermekkorú, 41%-uk fiatal felnőtt, a 40-59 évesek aránya 24% volt, az időskorúaké rendkívül alacsony, mindössze 5%, ami a megyei átlag 20%-a.</a:t>
            </a:r>
            <a:r>
              <a:rPr lang="hu-HU" dirty="0" smtClean="0"/>
              <a:t> </a:t>
            </a:r>
            <a:r>
              <a:rPr lang="hu-HU" b="1" dirty="0" smtClean="0"/>
              <a:t>Ezek a demográfiai mutatók számtalan súlyos társadalmi problémát és kihívást jeleznek és jelentenek.</a:t>
            </a:r>
            <a:endParaRPr lang="hu-HU" dirty="0" smtClean="0"/>
          </a:p>
          <a:p>
            <a:r>
              <a:rPr lang="hu-HU" b="1" dirty="0" smtClean="0"/>
              <a:t>A képzettségi szintjüket tekintve is jelentős elmaradásban vannak a megye népességéhez képest: a fiatal korösszetétel ugyan nagyban meghatározza az iskolázottsági mutatókat és a gazdasági aktivitás szintjét, - a lemaradás számottevő és komplex társadalmi problémát jelez. A cigány etnikumhoz tartozók közel 3%-a rendelkezett érettségivel, ami a megyei érettségizett népesség 0,7%-át jelenti, és mindösszesen 67 fő rendelkezett felsőfokú végzettséggel, ( vélhetően nagy számban a </a:t>
            </a:r>
            <a:r>
              <a:rPr lang="hu-HU" b="1" dirty="0" err="1" smtClean="0"/>
              <a:t>romológia</a:t>
            </a:r>
            <a:r>
              <a:rPr lang="hu-HU" b="1" dirty="0" smtClean="0"/>
              <a:t> szak elvégzését jelenti a PTE-en) ami a megyében élő diplomások 0,2%-át jelenti. Gazdasági aktivitásuk is jelentősen elmarad a megyei átlagtól, mivel e kisebbség 17%-a volt foglalkoztatott, (kevesebb mint fele a megyei átlagnak) 13%-a munkanélküli (ami duplája a megyei átlagnak). Közel 25%-uk inaktív kereső volt, (8%-al kevesebb a megyei átlagnál) 45%-uk pedig az eltartottak közé tartozott, ami 20%-al haladata meg a megyei átlagot</a:t>
            </a:r>
            <a:r>
              <a:rPr lang="hu-HU" dirty="0" smtClean="0"/>
              <a:t>.</a:t>
            </a:r>
          </a:p>
          <a:p>
            <a:r>
              <a:rPr lang="hu-HU" dirty="0" smtClean="0"/>
              <a:t>Németek: 5300 fő, öregedési index 760 (100/760fő)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u-HU" dirty="0" err="1" smtClean="0"/>
              <a:t>iii</a:t>
            </a:r>
            <a:r>
              <a:rPr lang="hu-HU" dirty="0" smtClean="0"/>
              <a:t>. 7. Egészségi állapot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 smtClean="0"/>
              <a:t>A </a:t>
            </a:r>
            <a:r>
              <a:rPr lang="hu-HU" b="1" dirty="0" smtClean="0"/>
              <a:t>fogyatékkal élőkre</a:t>
            </a:r>
            <a:r>
              <a:rPr lang="hu-HU" dirty="0" smtClean="0"/>
              <a:t> és a tartós, nem gyógyítható, de kezelhető betegségekre vonatkozó kérdések: szenzitív adatok </a:t>
            </a:r>
          </a:p>
          <a:p>
            <a:r>
              <a:rPr lang="hu-HU" dirty="0" smtClean="0"/>
              <a:t>15 262 fő: mozgássérült 7 481 fő, látássérült 2 645 fő, (298 fő teljes látásvesztés)nagyothalló 2 023 fő.</a:t>
            </a:r>
          </a:p>
          <a:p>
            <a:r>
              <a:rPr lang="hu-HU" dirty="0" smtClean="0"/>
              <a:t>Együttesen  a teljes népesség 4,83%-át alkották. </a:t>
            </a:r>
          </a:p>
          <a:p>
            <a:r>
              <a:rPr lang="hu-HU" dirty="0" smtClean="0"/>
              <a:t>Nemek szerint:47% férfi és 53% nő.</a:t>
            </a:r>
          </a:p>
          <a:p>
            <a:r>
              <a:rPr lang="hu-HU" dirty="0" smtClean="0"/>
              <a:t> Iskolázottság:mutatói alacsonyabbak az átlagnál: 62%-uk mindössze 8 ált. iskolát végzett, szakmával 17% rendelkezett, érettségivel 16%, és  6% volt a diplomás.</a:t>
            </a:r>
          </a:p>
          <a:p>
            <a:r>
              <a:rPr lang="hu-HU" dirty="0" smtClean="0"/>
              <a:t> A fogyatékkal élők 68%-a mondta, hogy állapota súlyosan korlátozza mindennapi életben, főként a közlekedésben és az önellátásban, valamint a tanulásban és a munkavállalásban.</a:t>
            </a:r>
          </a:p>
          <a:p>
            <a:r>
              <a:rPr lang="hu-HU" dirty="0" smtClean="0"/>
              <a:t>Tartós betegséggel közel 58 ezer ember élt a megyében, ami a teljes népesség 18,3% át jelenti, és akik közül a nők voltak többen, mintegy 34 ezren.</a:t>
            </a:r>
          </a:p>
          <a:p>
            <a:r>
              <a:rPr lang="hu-HU" dirty="0" smtClean="0"/>
              <a:t> 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>
            <a:normAutofit fontScale="90000"/>
          </a:bodyPr>
          <a:lstStyle/>
          <a:p>
            <a:r>
              <a:rPr lang="hu-HU" sz="2200" dirty="0" err="1" smtClean="0"/>
              <a:t>iv</a:t>
            </a:r>
            <a:r>
              <a:rPr lang="hu-HU" sz="2200" dirty="0" smtClean="0"/>
              <a:t>. Jellemző esélyegyenlőségi problémák a HEP- </a:t>
            </a:r>
            <a:r>
              <a:rPr lang="hu-HU" sz="2200" dirty="0" err="1" smtClean="0"/>
              <a:t>ekben</a:t>
            </a:r>
            <a:r>
              <a:rPr lang="hu-HU" sz="2200" dirty="0" smtClean="0"/>
              <a:t> 1.Mélyszegénységben élők, romák/cigányok: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>
            <a:normAutofit fontScale="92500" lnSpcReduction="10000"/>
          </a:bodyPr>
          <a:lstStyle/>
          <a:p>
            <a:r>
              <a:rPr lang="hu-HU" sz="2000" b="1" dirty="0" smtClean="0"/>
              <a:t>KIREKESZTETTSÉG</a:t>
            </a:r>
            <a:r>
              <a:rPr lang="hu-HU" sz="2000" dirty="0" smtClean="0"/>
              <a:t>: komplex elszigetelődési folyamat, kiszorulnak a társadalomból, </a:t>
            </a:r>
          </a:p>
          <a:p>
            <a:r>
              <a:rPr lang="hu-HU" sz="2000" b="1" dirty="0" err="1" smtClean="0"/>
              <a:t>Depriváltság</a:t>
            </a:r>
            <a:r>
              <a:rPr lang="hu-HU" sz="2000" b="1" dirty="0" smtClean="0"/>
              <a:t>: </a:t>
            </a:r>
            <a:r>
              <a:rPr lang="hu-HU" sz="2000" dirty="0" smtClean="0"/>
              <a:t>a társadalom többségének számára fontos értékek, javak elérhetetlenek számukra - nem csupán jövedelmi szegénység (kultúra, egészség, érdekérvényesítő képességük gyenge, társadalmi kapcsolat nincs)</a:t>
            </a:r>
          </a:p>
          <a:p>
            <a:r>
              <a:rPr lang="hu-HU" sz="2000" b="1" dirty="0" err="1" smtClean="0"/>
              <a:t>Anómia</a:t>
            </a:r>
            <a:r>
              <a:rPr lang="hu-HU" sz="2000" dirty="0" smtClean="0"/>
              <a:t> (a személyiség leépülése, devianciák, a társadalmi normák, közösségi normák hiánya) </a:t>
            </a:r>
          </a:p>
          <a:p>
            <a:pPr>
              <a:buNone/>
            </a:pPr>
            <a:r>
              <a:rPr lang="hu-HU" sz="2000" b="1" dirty="0" smtClean="0"/>
              <a:t>Foglalkoztatás, oktatás-képzés</a:t>
            </a:r>
          </a:p>
          <a:p>
            <a:r>
              <a:rPr lang="hu-HU" sz="2000" dirty="0" smtClean="0"/>
              <a:t>Magas munkanélküliség</a:t>
            </a:r>
          </a:p>
          <a:p>
            <a:pPr lvl="0"/>
            <a:r>
              <a:rPr lang="hu-HU" sz="2000" dirty="0" smtClean="0"/>
              <a:t>Alacson</a:t>
            </a:r>
            <a:r>
              <a:rPr lang="hu-HU" sz="2000" b="1" dirty="0" smtClean="0"/>
              <a:t>y</a:t>
            </a:r>
            <a:r>
              <a:rPr lang="hu-HU" sz="2000" dirty="0" smtClean="0"/>
              <a:t> iskolai végzettség (8 ált. sincs), szakképzettség hiánya</a:t>
            </a:r>
          </a:p>
          <a:p>
            <a:pPr lvl="0"/>
            <a:r>
              <a:rPr lang="hu-HU" sz="2000" dirty="0" smtClean="0"/>
              <a:t>Megélhetés: pénzbeli és természetbeni szociális ellátások, munkanélküliséghez kapcsolódó támogatások, szezonális munkák, közmunka, szürke/fekete gazdaság</a:t>
            </a:r>
          </a:p>
          <a:p>
            <a:pPr lvl="0"/>
            <a:r>
              <a:rPr lang="hu-HU" sz="2000" dirty="0" smtClean="0"/>
              <a:t> Kevés a munkaerőpiacra történő belépést segítő program</a:t>
            </a:r>
          </a:p>
          <a:p>
            <a:r>
              <a:rPr lang="hu-HU" sz="2000" dirty="0" smtClean="0"/>
              <a:t>Felnőttképzések: munkaerő piaci igények-képzések összhangja</a:t>
            </a:r>
          </a:p>
          <a:p>
            <a:r>
              <a:rPr lang="hu-HU" sz="2000" dirty="0" smtClean="0"/>
              <a:t>Negatív szociális attitűdök: előítélet, rasszizmus, diszkrimináció</a:t>
            </a:r>
          </a:p>
          <a:p>
            <a:endParaRPr lang="hu-HU" sz="2000" dirty="0" smtClean="0"/>
          </a:p>
          <a:p>
            <a:pPr lvl="0"/>
            <a:endParaRPr lang="hu-HU" sz="2000" dirty="0" smtClean="0"/>
          </a:p>
          <a:p>
            <a:endParaRPr lang="hu-HU" sz="2000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696011" cy="936104"/>
          </a:xfrm>
        </p:spPr>
        <p:txBody>
          <a:bodyPr>
            <a:normAutofit/>
          </a:bodyPr>
          <a:lstStyle/>
          <a:p>
            <a:r>
              <a:rPr lang="hu-HU" dirty="0" err="1" smtClean="0"/>
              <a:t>iv</a:t>
            </a:r>
            <a:r>
              <a:rPr lang="hu-HU" dirty="0" smtClean="0"/>
              <a:t>. 1. Mélyszegénységben élők, romák/cigányok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b="1" dirty="0" smtClean="0"/>
              <a:t>Lakhatás:</a:t>
            </a:r>
          </a:p>
          <a:p>
            <a:pPr>
              <a:buNone/>
            </a:pPr>
            <a:endParaRPr lang="hu-HU" b="1" dirty="0" smtClean="0"/>
          </a:p>
          <a:p>
            <a:r>
              <a:rPr lang="hu-HU" dirty="0" smtClean="0"/>
              <a:t>Nincs, vagy nagyon kevés a szociális lakhatást biztosító lakások száma</a:t>
            </a:r>
          </a:p>
          <a:p>
            <a:pPr lvl="0"/>
            <a:r>
              <a:rPr lang="hu-HU" dirty="0" smtClean="0"/>
              <a:t>Lakásfenntartási költségek, - eladósodás</a:t>
            </a:r>
          </a:p>
          <a:p>
            <a:pPr lvl="0"/>
            <a:r>
              <a:rPr lang="hu-HU" b="1" dirty="0" smtClean="0"/>
              <a:t>Szegregáció</a:t>
            </a:r>
            <a:r>
              <a:rPr lang="hu-HU" dirty="0" smtClean="0"/>
              <a:t> – cigánytelepek, több km-re a településektől </a:t>
            </a:r>
          </a:p>
          <a:p>
            <a:pPr lvl="0">
              <a:buNone/>
            </a:pPr>
            <a:r>
              <a:rPr lang="hu-HU" dirty="0" smtClean="0"/>
              <a:t>   (sok esetben nem történt tényszerű probléma megnevezés!!)</a:t>
            </a:r>
          </a:p>
          <a:p>
            <a:pPr lvl="0"/>
            <a:r>
              <a:rPr lang="hu-HU" dirty="0" smtClean="0"/>
              <a:t>Elégtelen, egészségtelen, veszélyes lakhatási körülmények,(alacsony/hiányzó komfort)</a:t>
            </a:r>
          </a:p>
          <a:p>
            <a:pPr lvl="0"/>
            <a:r>
              <a:rPr lang="hu-HU" dirty="0" smtClean="0"/>
              <a:t>Egyterű lakások /minden funkció/több generáció  </a:t>
            </a:r>
          </a:p>
          <a:p>
            <a:pPr lvl="0"/>
            <a:r>
              <a:rPr lang="hu-HU" dirty="0" smtClean="0"/>
              <a:t>Egészségtelen lakókörnyezet</a:t>
            </a:r>
          </a:p>
          <a:p>
            <a:pPr lvl="0"/>
            <a:r>
              <a:rPr lang="hu-HU" dirty="0" smtClean="0"/>
              <a:t>Az infrastruktúra hiánya (út, villany, víz, fűtés, szemétszállítás, bolt, közszolgáltatások) </a:t>
            </a:r>
          </a:p>
          <a:p>
            <a:pPr lvl="0"/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Útelágazás?</a:t>
            </a:r>
            <a:endParaRPr lang="hu-HU" dirty="0"/>
          </a:p>
        </p:txBody>
      </p:sp>
      <p:pic>
        <p:nvPicPr>
          <p:cNvPr id="4" name="Picture 4" descr="összes kép 01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624"/>
            <a:ext cx="9144000" cy="6813376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624473" cy="936104"/>
          </a:xfrm>
        </p:spPr>
        <p:txBody>
          <a:bodyPr/>
          <a:lstStyle/>
          <a:p>
            <a:r>
              <a:rPr lang="hu-HU" altLang="hu-HU" dirty="0" smtClean="0"/>
              <a:t>1. 2. Az emberi jogok szerepe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altLang="hu-HU" dirty="0" smtClean="0"/>
              <a:t>Védelmet biztosítsanak az egyének számára az állami beavatkozásokkal szemben</a:t>
            </a:r>
          </a:p>
          <a:p>
            <a:r>
              <a:rPr lang="hu-HU" altLang="hu-HU" dirty="0" smtClean="0"/>
              <a:t>Garantálják, hogy az emberek szabadon vehessenek részt a társadalmi életben</a:t>
            </a:r>
          </a:p>
          <a:p>
            <a:r>
              <a:rPr lang="hu-HU" altLang="hu-HU" dirty="0" smtClean="0"/>
              <a:t>E jogok révén mindenkinek joga van saját életének alakításhoz, életmódjának meghatározásához, feltéve, ha az nem árt másoknak, és nem veszélyezteti az állam biztonságát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696011" cy="936104"/>
          </a:xfrm>
        </p:spPr>
        <p:txBody>
          <a:bodyPr>
            <a:normAutofit/>
          </a:bodyPr>
          <a:lstStyle/>
          <a:p>
            <a:r>
              <a:rPr lang="hu-HU" sz="2000" dirty="0" err="1" smtClean="0"/>
              <a:t>iv</a:t>
            </a:r>
            <a:r>
              <a:rPr lang="hu-HU" sz="2000" dirty="0" smtClean="0"/>
              <a:t>. 1. Mélyszegénységben élők és  romák/cigányok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u-HU" b="1" dirty="0" smtClean="0"/>
              <a:t>Egészségügy, szociális ellátások</a:t>
            </a:r>
            <a:endParaRPr lang="hu-HU" dirty="0" smtClean="0"/>
          </a:p>
          <a:p>
            <a:pPr lvl="0"/>
            <a:r>
              <a:rPr lang="hu-HU" b="1" dirty="0" smtClean="0"/>
              <a:t>Rossz egészségi állapot:</a:t>
            </a:r>
            <a:r>
              <a:rPr lang="hu-HU" dirty="0" smtClean="0"/>
              <a:t> a szegénység magas kockázat (születéskor várható élettartam kb. 10 évvel kevesebb)</a:t>
            </a:r>
          </a:p>
          <a:p>
            <a:pPr lvl="0"/>
            <a:r>
              <a:rPr lang="hu-HU" dirty="0" smtClean="0"/>
              <a:t>Morbiditási és mortalitási adatok: jellemző betegségtípusok/halál okok (keringési, daganatos, emésztőszervi betegségek)</a:t>
            </a:r>
          </a:p>
          <a:p>
            <a:pPr lvl="0"/>
            <a:r>
              <a:rPr lang="hu-HU" dirty="0" smtClean="0"/>
              <a:t>Hozzáférés nehézségei, háziorvosi szolgálat, fogorvos hiányzik</a:t>
            </a:r>
          </a:p>
          <a:p>
            <a:pPr lvl="0"/>
            <a:r>
              <a:rPr lang="hu-HU" dirty="0" smtClean="0"/>
              <a:t>Gyógyszereiket nem tudják kiváltani</a:t>
            </a:r>
          </a:p>
          <a:p>
            <a:pPr lvl="0"/>
            <a:r>
              <a:rPr lang="hu-HU" dirty="0" smtClean="0"/>
              <a:t>Nem mennek időben orvoshoz, mert féltik a munkahelyüket, ill. a táppénz mértéke csökkent – nagy anyagi kiesést jelent</a:t>
            </a:r>
          </a:p>
          <a:p>
            <a:pPr lvl="0"/>
            <a:r>
              <a:rPr lang="hu-HU" dirty="0" smtClean="0"/>
              <a:t>Rendszeres, legalapvetőbb szűrővizsgálatok hiányoznak</a:t>
            </a:r>
          </a:p>
          <a:p>
            <a:pPr lvl="0"/>
            <a:r>
              <a:rPr lang="hu-HU" dirty="0" smtClean="0"/>
              <a:t>Rehabilitációs ellátáshoz való hozzáférés nehézségei</a:t>
            </a:r>
          </a:p>
          <a:p>
            <a:pPr lvl="0"/>
            <a:r>
              <a:rPr lang="hu-HU" dirty="0" smtClean="0"/>
              <a:t>Személyes gondoskodást nyújtó szolgáltatások hiánya, házi segítségnyújtás hiánya</a:t>
            </a:r>
          </a:p>
          <a:p>
            <a:pPr lvl="0"/>
            <a:r>
              <a:rPr lang="hu-HU" dirty="0" smtClean="0"/>
              <a:t>Egészségtelen életmód</a:t>
            </a:r>
          </a:p>
          <a:p>
            <a:pPr lvl="0"/>
            <a:r>
              <a:rPr lang="hu-HU" dirty="0" smtClean="0"/>
              <a:t>Egészségtelen ill. elégtelen táplálkozás (éhezés)</a:t>
            </a:r>
          </a:p>
          <a:p>
            <a:r>
              <a:rPr lang="hu-HU" b="1" dirty="0" smtClean="0"/>
              <a:t>Diagnosztikai vizsgálatok, műtéti beavatkozások késedelme  (várólisták) 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696011" cy="936104"/>
          </a:xfrm>
        </p:spPr>
        <p:txBody>
          <a:bodyPr/>
          <a:lstStyle/>
          <a:p>
            <a:r>
              <a:rPr lang="hu-HU" dirty="0" err="1" smtClean="0"/>
              <a:t>iv</a:t>
            </a:r>
            <a:r>
              <a:rPr lang="hu-HU" dirty="0" smtClean="0"/>
              <a:t>. 2. gyermekek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 smtClean="0"/>
              <a:t>Gyermekszegénység (</a:t>
            </a:r>
            <a:r>
              <a:rPr lang="hu-HU" dirty="0" err="1" smtClean="0"/>
              <a:t>depriváció</a:t>
            </a:r>
            <a:r>
              <a:rPr lang="hu-HU" dirty="0" smtClean="0"/>
              <a:t>:7 év-visszafordíthatatlan folyamat)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hhh</a:t>
            </a:r>
            <a:r>
              <a:rPr lang="hu-HU" dirty="0" smtClean="0"/>
              <a:t>/</a:t>
            </a:r>
            <a:r>
              <a:rPr lang="hu-HU" dirty="0" err="1" smtClean="0"/>
              <a:t>hh-s</a:t>
            </a:r>
            <a:r>
              <a:rPr lang="hu-HU" dirty="0" smtClean="0"/>
              <a:t> gyermekek magas aránya egyes településeken</a:t>
            </a:r>
          </a:p>
          <a:p>
            <a:r>
              <a:rPr lang="hu-HU" dirty="0" smtClean="0"/>
              <a:t>Veszélyeztetett gyermekek száma (veszélyeztetettség oka?)</a:t>
            </a:r>
          </a:p>
          <a:p>
            <a:r>
              <a:rPr lang="hu-HU" dirty="0" smtClean="0"/>
              <a:t>Speciális fejlesztés, rehabilitáció hozzáférésének nehézségei </a:t>
            </a:r>
          </a:p>
          <a:p>
            <a:r>
              <a:rPr lang="hu-HU" dirty="0" smtClean="0"/>
              <a:t>Fogyatékossággal élő gyermekek integrált oktatása</a:t>
            </a:r>
          </a:p>
          <a:p>
            <a:r>
              <a:rPr lang="hu-HU" dirty="0" smtClean="0"/>
              <a:t>Korai fejlesztés hiánya, (Biztos Kezdet Program)</a:t>
            </a:r>
          </a:p>
          <a:p>
            <a:r>
              <a:rPr lang="hu-HU" dirty="0" smtClean="0"/>
              <a:t>Óvodai nyári étkeztetés, programok hiánya (hosszú nyári szünet)</a:t>
            </a:r>
          </a:p>
          <a:p>
            <a:r>
              <a:rPr lang="hu-HU" dirty="0" smtClean="0"/>
              <a:t>Iskolák államosításának következményei, utazás, hiányzás, stb.</a:t>
            </a:r>
          </a:p>
          <a:p>
            <a:r>
              <a:rPr lang="hu-HU" dirty="0" smtClean="0"/>
              <a:t>Továbbtanulás nehézsége, kevés a gimnáziumban továbbtanulók aránya (a társadalmi mobilitás lehetőségének csökkenése, megszűnése!)</a:t>
            </a:r>
          </a:p>
          <a:p>
            <a:r>
              <a:rPr lang="hu-HU" dirty="0" smtClean="0"/>
              <a:t>Óvodai, iskolai szegregáció jelenléte</a:t>
            </a:r>
          </a:p>
          <a:p>
            <a:r>
              <a:rPr lang="hu-HU" dirty="0" smtClean="0"/>
              <a:t>Kevés a helyi települési szabadidős program, közösségi program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4" descr="telepbejárás 1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624"/>
            <a:ext cx="9144000" cy="6813376"/>
          </a:xfrm>
          <a:noFill/>
          <a:ln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5604" name="Picture 4" descr="telepbejárás 11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80975" y="0"/>
            <a:ext cx="9324975" cy="69357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7652" name="Picture 4" descr="telepbejárás 13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921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696011" cy="936104"/>
          </a:xfrm>
        </p:spPr>
        <p:txBody>
          <a:bodyPr/>
          <a:lstStyle/>
          <a:p>
            <a:r>
              <a:rPr lang="hu-HU" dirty="0" err="1" smtClean="0"/>
              <a:t>iv</a:t>
            </a:r>
            <a:r>
              <a:rPr lang="hu-HU" dirty="0" smtClean="0"/>
              <a:t>. 3. Nők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hu-HU" dirty="0" smtClean="0"/>
          </a:p>
          <a:p>
            <a:r>
              <a:rPr lang="hu-HU" dirty="0" smtClean="0"/>
              <a:t>Álláslehetőségek hiánya, - atipikus munkahelyek hiánya, </a:t>
            </a:r>
          </a:p>
          <a:p>
            <a:r>
              <a:rPr lang="hu-HU" dirty="0" smtClean="0"/>
              <a:t>Kevés gyermekellátó intézmény: bölcsőde, családi napközi, </a:t>
            </a:r>
          </a:p>
          <a:p>
            <a:r>
              <a:rPr lang="hu-HU" dirty="0" smtClean="0"/>
              <a:t>Kisgyermekes anyák diszkriminációja a munkahelyeken,</a:t>
            </a:r>
          </a:p>
          <a:p>
            <a:r>
              <a:rPr lang="hu-HU" dirty="0" smtClean="0"/>
              <a:t>Alacsony iskolázottsági szint</a:t>
            </a:r>
          </a:p>
          <a:p>
            <a:r>
              <a:rPr lang="hu-HU" dirty="0" smtClean="0"/>
              <a:t>Érdekérvényesítés, társadalmi részvétel (polgármesterek, testületi tagok, civil szervezetek) alacsony szintje</a:t>
            </a:r>
          </a:p>
          <a:p>
            <a:r>
              <a:rPr lang="hu-HU" dirty="0" smtClean="0"/>
              <a:t>Gyermekbarát társadalmi közeg hiánya</a:t>
            </a:r>
          </a:p>
          <a:p>
            <a:r>
              <a:rPr lang="hu-HU" dirty="0" smtClean="0"/>
              <a:t>Szülői kompetenciák hiánya</a:t>
            </a:r>
          </a:p>
          <a:p>
            <a:r>
              <a:rPr lang="hu-HU" dirty="0" smtClean="0"/>
              <a:t>A fogyatékkal élő nők, a  fogyatékkal élő (v. tartósan beteg) gyermeket nevelő, gyermekeit egyedül nevelő nők, roma nők</a:t>
            </a:r>
          </a:p>
          <a:p>
            <a:r>
              <a:rPr lang="hu-HU" dirty="0" smtClean="0"/>
              <a:t>Egészségügyi szűrővizsgálatok hiánya </a:t>
            </a:r>
          </a:p>
          <a:p>
            <a:r>
              <a:rPr lang="hu-HU" dirty="0" smtClean="0"/>
              <a:t>Az egészségtelen életmód következményei (koraszülések)</a:t>
            </a:r>
          </a:p>
          <a:p>
            <a:r>
              <a:rPr lang="hu-HU" dirty="0" smtClean="0"/>
              <a:t>A párkapcsolati, családon belüli erőszak látenciája</a:t>
            </a:r>
          </a:p>
          <a:p>
            <a:r>
              <a:rPr lang="hu-HU" dirty="0" smtClean="0"/>
              <a:t>A prostitúció jelenléte (emberkereskedelem veszélye)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iv</a:t>
            </a:r>
            <a:r>
              <a:rPr lang="hu-HU" dirty="0" smtClean="0"/>
              <a:t>. 5. idősek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Autofit/>
          </a:bodyPr>
          <a:lstStyle/>
          <a:p>
            <a:pPr lvl="0"/>
            <a:r>
              <a:rPr lang="hu-HU" sz="1800" dirty="0" smtClean="0"/>
              <a:t>Alacsony öregségi nyugdíjak (jellemzően </a:t>
            </a:r>
            <a:r>
              <a:rPr lang="hu-HU" sz="1800" dirty="0" err="1" smtClean="0"/>
              <a:t>rurális</a:t>
            </a:r>
            <a:r>
              <a:rPr lang="hu-HU" sz="1800" dirty="0" smtClean="0"/>
              <a:t> térség)</a:t>
            </a:r>
          </a:p>
          <a:p>
            <a:pPr lvl="0"/>
            <a:r>
              <a:rPr lang="hu-HU" sz="1800" dirty="0" smtClean="0"/>
              <a:t>Alacsony foglalkoztatottság</a:t>
            </a:r>
          </a:p>
          <a:p>
            <a:pPr lvl="0"/>
            <a:r>
              <a:rPr lang="hu-HU" sz="1800" dirty="0" smtClean="0"/>
              <a:t>Az egyszemélyes háztartások magas aránya (a 70 év felettiek több, mit 1/3-a él egyedül)</a:t>
            </a:r>
          </a:p>
          <a:p>
            <a:pPr lvl="0"/>
            <a:r>
              <a:rPr lang="hu-HU" sz="1800" dirty="0" smtClean="0"/>
              <a:t>Rossz egészségi állapot</a:t>
            </a:r>
          </a:p>
          <a:p>
            <a:pPr lvl="0"/>
            <a:r>
              <a:rPr lang="hu-HU" sz="1800" dirty="0" smtClean="0"/>
              <a:t>A férfiak magas halandósága (65 év felett 3x a nők aránya)</a:t>
            </a:r>
          </a:p>
          <a:p>
            <a:pPr lvl="0"/>
            <a:r>
              <a:rPr lang="hu-HU" sz="1800" dirty="0" smtClean="0"/>
              <a:t>Egészségügyi, (szűrések/prevenció) szociális ellátásokhoz való hozzáférés nehézségei (Az idősek egészségben várható élettartama jelentősen függ az iskolai végzettségtől és a lakóhely nagyságától)</a:t>
            </a:r>
          </a:p>
          <a:p>
            <a:pPr lvl="0"/>
            <a:r>
              <a:rPr lang="hu-HU" sz="1800" dirty="0" smtClean="0"/>
              <a:t>Tevékeny időskor (élethosszig tartó tanulás) hiánya</a:t>
            </a:r>
          </a:p>
          <a:p>
            <a:pPr lvl="0"/>
            <a:r>
              <a:rPr lang="hu-HU" sz="1800" dirty="0" smtClean="0"/>
              <a:t>Közösségi terek, programok hiánya, önkéntesség hiánya</a:t>
            </a:r>
          </a:p>
          <a:p>
            <a:pPr lvl="0"/>
            <a:r>
              <a:rPr lang="hu-HU" sz="1800" dirty="0" smtClean="0"/>
              <a:t>Informatikai jártasság hiánya (</a:t>
            </a:r>
            <a:r>
              <a:rPr lang="hu-HU" sz="1800" dirty="0" err="1" smtClean="0"/>
              <a:t>skayp-unokák</a:t>
            </a:r>
            <a:r>
              <a:rPr lang="hu-HU" sz="1800" dirty="0" smtClean="0"/>
              <a:t> külföldön)</a:t>
            </a:r>
          </a:p>
          <a:p>
            <a:pPr>
              <a:lnSpc>
                <a:spcPct val="80000"/>
              </a:lnSpc>
            </a:pPr>
            <a:r>
              <a:rPr lang="hu-HU" sz="1800" dirty="0" smtClean="0"/>
              <a:t>Elmagányosodás, szorongás, félelem, - gyakran válnak bűncselekmények áldozatává – nagy az izoláció veszélye = betegségkockázat növekedése</a:t>
            </a:r>
          </a:p>
          <a:p>
            <a:pPr>
              <a:lnSpc>
                <a:spcPct val="80000"/>
              </a:lnSpc>
            </a:pPr>
            <a:r>
              <a:rPr lang="hu-HU" sz="1800" dirty="0" smtClean="0"/>
              <a:t>Mentalitás: hiányzik az aktív idősödés eszménye (az élet minden területén és minél tovább megőrizni az egyén fizikai és szellemi képességeit, aktivitását)  a „harmadik életkor”</a:t>
            </a:r>
          </a:p>
          <a:p>
            <a:pPr lvl="0"/>
            <a:endParaRPr lang="hu-HU" sz="1800" dirty="0" smtClean="0"/>
          </a:p>
          <a:p>
            <a:pPr lvl="0"/>
            <a:endParaRPr lang="hu-HU" sz="1800" dirty="0" smtClean="0"/>
          </a:p>
          <a:p>
            <a:pPr lvl="0"/>
            <a:endParaRPr lang="hu-HU" sz="2000" dirty="0" smtClean="0"/>
          </a:p>
          <a:p>
            <a:pPr lvl="0"/>
            <a:endParaRPr lang="hu-HU" sz="2000" dirty="0" smtClean="0"/>
          </a:p>
          <a:p>
            <a:pPr lvl="0"/>
            <a:endParaRPr lang="hu-HU" sz="2000" dirty="0" smtClean="0"/>
          </a:p>
          <a:p>
            <a:r>
              <a:rPr lang="hu-HU" sz="2000" dirty="0" smtClean="0"/>
              <a:t> </a:t>
            </a:r>
          </a:p>
          <a:p>
            <a:r>
              <a:rPr lang="hu-HU" sz="2000" b="1" dirty="0" smtClean="0"/>
              <a:t> </a:t>
            </a:r>
            <a:endParaRPr lang="hu-HU" sz="2000" dirty="0" smtClean="0"/>
          </a:p>
          <a:p>
            <a:endParaRPr lang="hu-HU" sz="20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696011" cy="936104"/>
          </a:xfrm>
        </p:spPr>
        <p:txBody>
          <a:bodyPr/>
          <a:lstStyle/>
          <a:p>
            <a:r>
              <a:rPr lang="hu-HU" dirty="0" err="1" smtClean="0"/>
              <a:t>iv</a:t>
            </a:r>
            <a:r>
              <a:rPr lang="hu-HU" dirty="0" smtClean="0"/>
              <a:t>. 5. Fogyatékkal élő személyek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Létszámuk nem ismert pontosan (ismerethiány!!!)</a:t>
            </a:r>
          </a:p>
          <a:p>
            <a:r>
              <a:rPr lang="hu-HU" dirty="0" smtClean="0"/>
              <a:t>Rendkívül alacsony a foglalkoztatottságuk, védett munkahelyek hiánya </a:t>
            </a:r>
          </a:p>
          <a:p>
            <a:r>
              <a:rPr lang="hu-HU" dirty="0" smtClean="0"/>
              <a:t>A népesség átlagánál alacsonyabb iskolai végzettségűek</a:t>
            </a:r>
          </a:p>
          <a:p>
            <a:r>
              <a:rPr lang="hu-HU" dirty="0" smtClean="0"/>
              <a:t>Egészségügyi, rehabilitációs fejlesztések hiánya, támogató szolgálatok elérésének nehézsége</a:t>
            </a:r>
          </a:p>
          <a:p>
            <a:r>
              <a:rPr lang="hu-HU" dirty="0" smtClean="0"/>
              <a:t>Fogyatékos ellátások (nyugdíj jogosultság) átalakítása, megszűnése, csökkenése – rendkívül súlyos szociális problémák ( a népesség átlagánál rosszabb anyagi helyzet)</a:t>
            </a:r>
          </a:p>
          <a:p>
            <a:r>
              <a:rPr lang="hu-HU" dirty="0" smtClean="0"/>
              <a:t>Segédeszközök magas ára</a:t>
            </a:r>
          </a:p>
          <a:p>
            <a:r>
              <a:rPr lang="hu-HU" b="1" dirty="0" smtClean="0"/>
              <a:t>A közszolgáltatásokhoz való egyenlő esélyű hozzáférés hiánya</a:t>
            </a:r>
            <a:r>
              <a:rPr lang="hu-HU" dirty="0" smtClean="0"/>
              <a:t> (komplex akadálymentesítés, egyetemes tervezés)</a:t>
            </a:r>
          </a:p>
          <a:p>
            <a:r>
              <a:rPr lang="hu-HU" dirty="0" smtClean="0"/>
              <a:t>A közösségi közlekedés akadályai, parkolás, járdaszegélyek</a:t>
            </a:r>
          </a:p>
          <a:p>
            <a:r>
              <a:rPr lang="hu-HU" dirty="0" smtClean="0"/>
              <a:t>Információhoz való hozzáférés akadályai  </a:t>
            </a:r>
          </a:p>
          <a:p>
            <a:r>
              <a:rPr lang="hu-HU" dirty="0" smtClean="0"/>
              <a:t>Sztereotípiák, előítéletek, diszkrimináció gyakorlata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iv</a:t>
            </a:r>
            <a:r>
              <a:rPr lang="hu-HU" dirty="0" smtClean="0"/>
              <a:t>. 6. Közösségi viszonyok: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endParaRPr lang="hu-HU" dirty="0" smtClean="0"/>
          </a:p>
          <a:p>
            <a:pPr lvl="0"/>
            <a:r>
              <a:rPr lang="hu-HU" dirty="0" smtClean="0"/>
              <a:t>Közösségek felbomlása, bezárkózás, ellenségeskedés</a:t>
            </a:r>
          </a:p>
          <a:p>
            <a:pPr lvl="0"/>
            <a:r>
              <a:rPr lang="hu-HU" dirty="0" smtClean="0"/>
              <a:t>Csoportközi viszonyok: politikai, etnikai</a:t>
            </a:r>
            <a:r>
              <a:rPr lang="hu-HU" b="1" dirty="0" smtClean="0"/>
              <a:t> </a:t>
            </a:r>
            <a:r>
              <a:rPr lang="hu-HU" dirty="0" smtClean="0"/>
              <a:t>feszültségek, konfliktusok</a:t>
            </a:r>
          </a:p>
          <a:p>
            <a:pPr lvl="0"/>
            <a:r>
              <a:rPr lang="hu-HU" dirty="0" smtClean="0"/>
              <a:t>Közösségi élet színterei, fórumai, programok hiányoznak</a:t>
            </a:r>
          </a:p>
          <a:p>
            <a:pPr lvl="0"/>
            <a:r>
              <a:rPr lang="hu-HU" dirty="0" smtClean="0"/>
              <a:t>Kevés a szolidaritás megnyilvánulása,</a:t>
            </a:r>
          </a:p>
          <a:p>
            <a:r>
              <a:rPr lang="hu-HU" b="1" dirty="0" smtClean="0"/>
              <a:t> Az ö</a:t>
            </a:r>
            <a:r>
              <a:rPr lang="hu-HU" dirty="0" smtClean="0"/>
              <a:t>nkéntesség, társadalmi felelősségvállalás jellemző hiánya </a:t>
            </a:r>
          </a:p>
          <a:p>
            <a:endParaRPr lang="hu-HU" dirty="0" smtClean="0"/>
          </a:p>
          <a:p>
            <a:r>
              <a:rPr lang="hu-HU" b="1" dirty="0" smtClean="0"/>
              <a:t>Diszkrimináció: tömegeket érintő gazdasági és társadalmi probléma, ami leggyakrabban a hátrányos helyzetű embereket sújtja. </a:t>
            </a:r>
          </a:p>
          <a:p>
            <a:pPr>
              <a:buNone/>
            </a:pPr>
            <a:endParaRPr lang="hu-HU" b="1" dirty="0" smtClean="0"/>
          </a:p>
          <a:p>
            <a:r>
              <a:rPr lang="hu-HU" b="1" dirty="0" smtClean="0"/>
              <a:t>A leszakadás, a kirekesztés, az esélytelenség hosszú távon társadalmi konfliktus(ok) forrása, gazdasági - társadalmi összeomlás veszélyét hordozza, biztonságpolitikai kockázat. </a:t>
            </a:r>
          </a:p>
          <a:p>
            <a:pPr>
              <a:buNone/>
            </a:pPr>
            <a:r>
              <a:rPr lang="hu-HU" b="1" dirty="0" smtClean="0"/>
              <a:t>     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171730" cy="4659430"/>
          </a:xfrm>
        </p:spPr>
        <p:txBody>
          <a:bodyPr/>
          <a:lstStyle/>
          <a:p>
            <a:r>
              <a:rPr lang="hu-HU" sz="3200" dirty="0" smtClean="0"/>
              <a:t>KÖSZÖNÖM  megtisztelő  </a:t>
            </a:r>
            <a:r>
              <a:rPr lang="hu-HU" sz="3200" dirty="0" err="1" smtClean="0"/>
              <a:t>FIGYELMüket</a:t>
            </a:r>
            <a:r>
              <a:rPr lang="hu-HU" sz="3200" dirty="0" smtClean="0"/>
              <a:t>!</a:t>
            </a:r>
            <a:br>
              <a:rPr lang="hu-HU" sz="3200" dirty="0" smtClean="0"/>
            </a:b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2400" dirty="0" err="1" smtClean="0"/>
              <a:t>Filebics</a:t>
            </a:r>
            <a:r>
              <a:rPr lang="hu-HU" sz="2400" dirty="0" smtClean="0"/>
              <a:t> Magdolna 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2400" dirty="0" smtClean="0"/>
              <a:t>szociológus</a:t>
            </a:r>
            <a:br>
              <a:rPr lang="hu-HU" sz="2400" dirty="0" smtClean="0"/>
            </a:br>
            <a:r>
              <a:rPr lang="hu-HU" sz="2400" dirty="0" smtClean="0"/>
              <a:t>ÁROP-1.a.3.-2014 szakmai vezető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376552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696011" cy="936104"/>
          </a:xfrm>
        </p:spPr>
        <p:txBody>
          <a:bodyPr/>
          <a:lstStyle/>
          <a:p>
            <a:r>
              <a:rPr lang="hu-HU" altLang="hu-HU" dirty="0" smtClean="0"/>
              <a:t>1. 3. Az Alapvető emberi jogok: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hu-HU" altLang="hu-HU" dirty="0" smtClean="0"/>
              <a:t>Az alkotmányos és demokratikus államok elismerik az emberi jogokat és beemelik jogrendszerükbe, így azok a törvényes jogok közé tartoznak.</a:t>
            </a:r>
          </a:p>
          <a:p>
            <a:pPr>
              <a:lnSpc>
                <a:spcPct val="90000"/>
              </a:lnSpc>
            </a:pPr>
            <a:r>
              <a:rPr lang="hu-HU" altLang="hu-HU" dirty="0" smtClean="0"/>
              <a:t>Az alkotmányos demokráciák az alkotmányukban sorolják fel a minden embert egyaránt megillető jogokat</a:t>
            </a:r>
          </a:p>
          <a:p>
            <a:pPr>
              <a:lnSpc>
                <a:spcPct val="90000"/>
              </a:lnSpc>
            </a:pPr>
            <a:r>
              <a:rPr lang="hu-HU" altLang="hu-HU" dirty="0" smtClean="0"/>
              <a:t>A tételes jog részévé tett emberi jogokat hívjuk alapvető emberi jogoknak, másképpen alapjogoknak (természeti jogok)</a:t>
            </a:r>
          </a:p>
          <a:p>
            <a:pPr>
              <a:lnSpc>
                <a:spcPct val="90000"/>
              </a:lnSpc>
            </a:pPr>
            <a:r>
              <a:rPr lang="hu-HU" altLang="hu-HU" dirty="0" smtClean="0"/>
              <a:t>Jogi úton érvényesíthető jogok</a:t>
            </a:r>
          </a:p>
          <a:p>
            <a:pPr>
              <a:lnSpc>
                <a:spcPct val="90000"/>
              </a:lnSpc>
            </a:pPr>
            <a:r>
              <a:rPr lang="hu-HU" altLang="hu-HU" dirty="0" smtClean="0"/>
              <a:t>Meg kell különböztetni az állampolgári jogoktól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696011" cy="936104"/>
          </a:xfrm>
        </p:spPr>
        <p:txBody>
          <a:bodyPr/>
          <a:lstStyle/>
          <a:p>
            <a:r>
              <a:rPr lang="hu-HU" altLang="hu-HU" dirty="0" smtClean="0"/>
              <a:t>i. 4. Az emberi jogok generációi </a:t>
            </a:r>
            <a:br>
              <a:rPr lang="hu-HU" altLang="hu-HU" dirty="0" smtClean="0"/>
            </a:br>
            <a:r>
              <a:rPr lang="hu-HU" altLang="hu-HU" dirty="0" smtClean="0"/>
              <a:t>– keletkezéstörténeten alapuló osztályozás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r>
              <a:rPr lang="hu-HU" altLang="hu-HU" sz="6400" b="1" dirty="0" smtClean="0"/>
              <a:t>Első nemzedék</a:t>
            </a:r>
            <a:r>
              <a:rPr lang="hu-HU" altLang="hu-HU" sz="6400" dirty="0" smtClean="0"/>
              <a:t>: </a:t>
            </a:r>
            <a:r>
              <a:rPr lang="hu-HU" altLang="hu-HU" sz="6400" b="1" dirty="0" smtClean="0"/>
              <a:t>szabadságjogok</a:t>
            </a:r>
            <a:r>
              <a:rPr lang="hu-HU" altLang="hu-HU" sz="6400" dirty="0" smtClean="0"/>
              <a:t>, amelyek jogosultságok (az </a:t>
            </a:r>
            <a:r>
              <a:rPr lang="hu-HU" altLang="hu-HU" sz="6400" b="1" dirty="0" smtClean="0"/>
              <a:t>élethez,</a:t>
            </a:r>
            <a:r>
              <a:rPr lang="hu-HU" altLang="hu-HU" sz="6400" dirty="0" smtClean="0"/>
              <a:t> </a:t>
            </a:r>
            <a:r>
              <a:rPr lang="hu-HU" altLang="hu-HU" sz="6400" b="1" dirty="0" smtClean="0"/>
              <a:t>a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6400" b="1" dirty="0" smtClean="0"/>
              <a:t>     szabadsághoz</a:t>
            </a:r>
            <a:r>
              <a:rPr lang="hu-HU" altLang="hu-HU" sz="6400" dirty="0" smtClean="0"/>
              <a:t>, és a </a:t>
            </a:r>
            <a:r>
              <a:rPr lang="hu-HU" altLang="hu-HU" sz="6400" b="1" dirty="0" smtClean="0"/>
              <a:t>tulajdonhoz</a:t>
            </a:r>
            <a:r>
              <a:rPr lang="hu-HU" altLang="hu-HU" sz="6400" dirty="0" smtClean="0"/>
              <a:t> való jog) és az állami hatalom korlátait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6400" dirty="0" smtClean="0"/>
              <a:t>     jelentik. – az európai szabadságeszméből erednek, negatív jogok=az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6400" dirty="0" smtClean="0"/>
              <a:t>     államtól be nem avatkozást követelnek meg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6400" dirty="0" smtClean="0"/>
              <a:t>     Szabadsághoz való jog: szólás-, vélemény-, lelkiismereti-, vallás-, sajtó-,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6400" dirty="0" smtClean="0"/>
              <a:t>     gyülekezési-, egyesülési szabadság, a </a:t>
            </a:r>
            <a:r>
              <a:rPr lang="hu-HU" altLang="hu-HU" sz="6400" b="1" dirty="0" smtClean="0"/>
              <a:t>törvény előtti egyenlőség</a:t>
            </a:r>
            <a:r>
              <a:rPr lang="hu-HU" altLang="hu-HU" sz="6400" dirty="0" smtClean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6400" dirty="0" smtClean="0"/>
              <a:t>     Politikai jogok:személyi szabadságjogok,(magánélet zavartalanságát) </a:t>
            </a:r>
          </a:p>
          <a:p>
            <a:pPr>
              <a:lnSpc>
                <a:spcPct val="80000"/>
              </a:lnSpc>
              <a:buNone/>
            </a:pPr>
            <a:endParaRPr lang="hu-HU" altLang="hu-HU" sz="6400" dirty="0" smtClean="0"/>
          </a:p>
          <a:p>
            <a:pPr>
              <a:lnSpc>
                <a:spcPct val="80000"/>
              </a:lnSpc>
            </a:pPr>
            <a:r>
              <a:rPr lang="hu-HU" altLang="hu-HU" sz="6400" b="1" dirty="0" smtClean="0"/>
              <a:t>Második nemzedék:</a:t>
            </a:r>
            <a:r>
              <a:rPr lang="hu-HU" altLang="hu-HU" sz="6400" dirty="0" smtClean="0"/>
              <a:t> </a:t>
            </a:r>
            <a:r>
              <a:rPr lang="hu-HU" altLang="hu-HU" sz="6400" b="1" dirty="0" smtClean="0"/>
              <a:t>a gazdasági jogok</a:t>
            </a:r>
            <a:r>
              <a:rPr lang="hu-HU" altLang="hu-HU" sz="6400" dirty="0" smtClean="0"/>
              <a:t> ( a munkához való jog, a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6400" dirty="0" smtClean="0"/>
              <a:t>       megfelelő munkakörülményekhez, a pihenéshez, szakszervezetek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6400" dirty="0" smtClean="0"/>
              <a:t>       alakításához, sztrájkhoz való jog) </a:t>
            </a:r>
            <a:r>
              <a:rPr lang="hu-HU" altLang="hu-HU" sz="6400" b="1" dirty="0" smtClean="0"/>
              <a:t>a szociális jogok</a:t>
            </a:r>
            <a:r>
              <a:rPr lang="hu-HU" altLang="hu-HU" sz="6400" dirty="0" smtClean="0"/>
              <a:t> (az egészségügyi ellátáshoz, a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6400" dirty="0" smtClean="0"/>
              <a:t>       társadalombiztosításhoz, a megélhetéshez, egészségügyi ellátáshoz, lakhatáshoz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6400" dirty="0" smtClean="0"/>
              <a:t>       való jog stb.), és </a:t>
            </a:r>
            <a:r>
              <a:rPr lang="hu-HU" altLang="hu-HU" sz="6400" b="1" dirty="0" smtClean="0"/>
              <a:t>a kulturális jogok </a:t>
            </a:r>
            <a:r>
              <a:rPr lang="hu-HU" altLang="hu-HU" sz="6400" dirty="0" smtClean="0"/>
              <a:t>( az oktatáshoz, művelődéshez, a művészetek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6400" dirty="0" smtClean="0"/>
              <a:t>       szabadságához való jogok) - mit kell tennie az államnak, ezen a jogok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6400" dirty="0" smtClean="0"/>
              <a:t>       megvalósulásáért, normatív  változások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6400" dirty="0" smtClean="0"/>
              <a:t>       Jogok alanya az egyén, kötelezettje az állam és különböző intézmények ( a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6400" dirty="0" smtClean="0"/>
              <a:t>       jogtudomány nem ismeri el egységesen alapjogoknak ezeket, e jogokat a kapitalista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6400" dirty="0" smtClean="0"/>
              <a:t>       társadalmak gazdasági és szociális különbségei hívták életre)</a:t>
            </a:r>
          </a:p>
          <a:p>
            <a:pPr>
              <a:lnSpc>
                <a:spcPct val="80000"/>
              </a:lnSpc>
            </a:pPr>
            <a:endParaRPr lang="hu-HU" altLang="hu-HU" sz="6400" b="1" dirty="0" smtClean="0"/>
          </a:p>
          <a:p>
            <a:pPr>
              <a:lnSpc>
                <a:spcPct val="80000"/>
              </a:lnSpc>
            </a:pPr>
            <a:r>
              <a:rPr lang="hu-HU" altLang="hu-HU" sz="6400" b="1" dirty="0" smtClean="0"/>
              <a:t>Harmadik generációs</a:t>
            </a:r>
            <a:r>
              <a:rPr lang="hu-HU" altLang="hu-HU" sz="6400" dirty="0" smtClean="0"/>
              <a:t>: </a:t>
            </a:r>
            <a:r>
              <a:rPr lang="hu-HU" altLang="hu-HU" sz="6400" b="1" dirty="0" smtClean="0"/>
              <a:t>a népek joga</a:t>
            </a:r>
            <a:r>
              <a:rPr lang="hu-HU" altLang="hu-HU" sz="6400" dirty="0" smtClean="0"/>
              <a:t> a politikai a gazdasági és a szociális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6400" dirty="0" smtClean="0"/>
              <a:t>       és kulturális önrendelkezéshez, a békéhez az egészséges környezethez, humanitárius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6400" dirty="0" smtClean="0"/>
              <a:t>       segítséghez való jog, csoportokat megillető jogok globális</a:t>
            </a:r>
          </a:p>
          <a:p>
            <a:pPr>
              <a:lnSpc>
                <a:spcPct val="80000"/>
              </a:lnSpc>
            </a:pPr>
            <a:endParaRPr lang="hu-HU" altLang="hu-HU" sz="6400" dirty="0" smtClean="0"/>
          </a:p>
          <a:p>
            <a:pPr>
              <a:lnSpc>
                <a:spcPct val="80000"/>
              </a:lnSpc>
              <a:buNone/>
            </a:pPr>
            <a:endParaRPr lang="hu-HU" alt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553167" cy="936104"/>
          </a:xfrm>
        </p:spPr>
        <p:txBody>
          <a:bodyPr/>
          <a:lstStyle/>
          <a:p>
            <a:r>
              <a:rPr lang="hu-HU" altLang="hu-HU" dirty="0" smtClean="0"/>
              <a:t>i. 5. Előzmények: ENSZ, Emberi Jogok Egyetemes Nyilatkozata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hu-HU" altLang="hu-HU" sz="2600" dirty="0" smtClean="0"/>
              <a:t>1948. december 10-én hirdették ki.</a:t>
            </a:r>
          </a:p>
          <a:p>
            <a:pPr>
              <a:lnSpc>
                <a:spcPct val="90000"/>
              </a:lnSpc>
            </a:pPr>
            <a:r>
              <a:rPr lang="hu-HU" altLang="hu-HU" sz="2600" dirty="0" smtClean="0"/>
              <a:t>A Közgyűlés egyhangúlag szavazta meg, a szovjet blokk államai és Szaúd-Arábia tartózkodott.</a:t>
            </a:r>
          </a:p>
          <a:p>
            <a:pPr>
              <a:lnSpc>
                <a:spcPct val="90000"/>
              </a:lnSpc>
            </a:pPr>
            <a:r>
              <a:rPr lang="hu-HU" altLang="hu-HU" sz="2600" dirty="0" smtClean="0"/>
              <a:t>30 cikkben fogalmazza meg az emberi jogokat, amelyek minden embert megilletnek.</a:t>
            </a:r>
          </a:p>
          <a:p>
            <a:pPr>
              <a:lnSpc>
                <a:spcPct val="90000"/>
              </a:lnSpc>
            </a:pPr>
            <a:r>
              <a:rPr lang="hu-HU" altLang="hu-HU" sz="2600" dirty="0" smtClean="0"/>
              <a:t>Nem törvényerejű, így nem kötelez, de alkalmas a hatékony diplomáciai és erkölcsi nyomásgyakorlásra.</a:t>
            </a:r>
          </a:p>
          <a:p>
            <a:pPr>
              <a:lnSpc>
                <a:spcPct val="90000"/>
              </a:lnSpc>
            </a:pPr>
            <a:r>
              <a:rPr lang="hu-HU" altLang="hu-HU" sz="2600" dirty="0" smtClean="0"/>
              <a:t>Elfogadásának napját minden évben az emberi jogok napjaként ünneplik.</a:t>
            </a:r>
          </a:p>
          <a:p>
            <a:pPr>
              <a:lnSpc>
                <a:spcPct val="90000"/>
              </a:lnSpc>
            </a:pPr>
            <a:r>
              <a:rPr lang="hu-HU" altLang="hu-HU" sz="2600" dirty="0" smtClean="0"/>
              <a:t>A nyilatkozatot a II. világháború borzalmai ihlették.</a:t>
            </a:r>
          </a:p>
          <a:p>
            <a:pPr>
              <a:lnSpc>
                <a:spcPct val="90000"/>
              </a:lnSpc>
            </a:pPr>
            <a:r>
              <a:rPr lang="hu-HU" altLang="hu-HU" sz="2600" b="1" dirty="0" smtClean="0"/>
              <a:t>1. cikk: Minden emberi lény szabadnak, egyenlő méltósággal és jogokkal születik. Értelemmel és lelkiismerettel bírván, testvéri szellemben kell egymás iránt viseltetnünk.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696011" cy="936104"/>
          </a:xfrm>
        </p:spPr>
        <p:txBody>
          <a:bodyPr/>
          <a:lstStyle/>
          <a:p>
            <a:r>
              <a:rPr lang="hu-HU" altLang="hu-HU" dirty="0" smtClean="0"/>
              <a:t>Az Európai Unió Alapvető Jogok Chartája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</a:pPr>
            <a:r>
              <a:rPr lang="hu-HU" altLang="hu-HU" dirty="0" smtClean="0"/>
              <a:t>„Európa népei mind szorosabb uniójuk létrehozása során úgy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dirty="0" smtClean="0"/>
              <a:t>     döntöttek, hogy osztoznak a közös értékekre alapított békés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dirty="0" smtClean="0"/>
              <a:t>     jövőben.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dirty="0" smtClean="0"/>
              <a:t>     Szellemi és erkölcsi öröksége tudatában az Unióban az emberi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dirty="0" smtClean="0"/>
              <a:t>     méltóság, a szabadság, az egyenlőség és a szolidaritás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dirty="0" smtClean="0"/>
              <a:t>     oszthatatlan, egyetemes értékein alapul; a demokrácia elveire és a 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dirty="0" smtClean="0"/>
              <a:t>     jog szabályaira támaszkodik.”</a:t>
            </a:r>
          </a:p>
          <a:p>
            <a:pPr>
              <a:lnSpc>
                <a:spcPct val="80000"/>
              </a:lnSpc>
              <a:buNone/>
            </a:pPr>
            <a:endParaRPr lang="hu-HU" altLang="hu-HU" dirty="0" smtClean="0"/>
          </a:p>
          <a:p>
            <a:pPr>
              <a:lnSpc>
                <a:spcPct val="80000"/>
              </a:lnSpc>
            </a:pPr>
            <a:r>
              <a:rPr lang="hu-HU" altLang="hu-HU" dirty="0" smtClean="0"/>
              <a:t> Az egyént állítja tevékenysége középpontjába az uniós polgárság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dirty="0" smtClean="0"/>
              <a:t>     intézményének létrehozásával, a szabadság, a biztonság és az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dirty="0" smtClean="0"/>
              <a:t>     igazságosság térségének megteremtésével.</a:t>
            </a:r>
          </a:p>
          <a:p>
            <a:pPr>
              <a:lnSpc>
                <a:spcPct val="80000"/>
              </a:lnSpc>
              <a:buNone/>
            </a:pPr>
            <a:endParaRPr lang="hu-HU" altLang="hu-HU" dirty="0" smtClean="0"/>
          </a:p>
          <a:p>
            <a:pPr>
              <a:lnSpc>
                <a:spcPct val="80000"/>
              </a:lnSpc>
            </a:pPr>
            <a:r>
              <a:rPr lang="hu-HU" altLang="hu-HU" dirty="0" smtClean="0"/>
              <a:t>Az Unió hozzájárul e közös értékek megőrzéséhez és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dirty="0" smtClean="0"/>
              <a:t>     továbbfejlesztéséhez, miközben tiszteletben tartja az európai népek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dirty="0" smtClean="0"/>
              <a:t>     kultúráinak és hagyományainak sokféleségét, a tagállamok nemzeti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dirty="0" smtClean="0"/>
              <a:t>     identitását.” .(2000. dec. 7. Nizza, Európai Tanács)</a:t>
            </a:r>
          </a:p>
          <a:p>
            <a:pPr>
              <a:lnSpc>
                <a:spcPct val="80000"/>
              </a:lnSpc>
            </a:pPr>
            <a:endParaRPr lang="hu-HU" altLang="hu-HU" dirty="0" smtClean="0"/>
          </a:p>
          <a:p>
            <a:pPr>
              <a:lnSpc>
                <a:spcPct val="80000"/>
              </a:lnSpc>
            </a:pPr>
            <a:r>
              <a:rPr lang="hu-HU" altLang="hu-HU" dirty="0" smtClean="0"/>
              <a:t>A Charta 50 cikkelyben rögzíti a jogokat, a szabadságjogokat és elveket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696011" cy="936104"/>
          </a:xfrm>
        </p:spPr>
        <p:txBody>
          <a:bodyPr/>
          <a:lstStyle/>
          <a:p>
            <a:r>
              <a:rPr lang="hu-HU" altLang="hu-HU" dirty="0" smtClean="0"/>
              <a:t>A Magyar Köztársaság Alkotmánya </a:t>
            </a:r>
            <a:br>
              <a:rPr lang="hu-HU" altLang="hu-HU" dirty="0" smtClean="0"/>
            </a:br>
            <a:r>
              <a:rPr lang="hu-HU" altLang="hu-HU" dirty="0" smtClean="0"/>
              <a:t>–  Magyarország  Alaptörvénye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hu-HU" altLang="hu-HU" sz="1600" b="1" dirty="0" smtClean="0"/>
              <a:t>Az első írott alkotmányt 1949.évi XX. törvénnyel</a:t>
            </a:r>
            <a:r>
              <a:rPr lang="hu-HU" altLang="hu-HU" sz="1600" dirty="0" smtClean="0"/>
              <a:t> fogadja el az Országgyűlés, ami az 1936. évi szovjet alkotmány mintájára készült („</a:t>
            </a:r>
            <a:r>
              <a:rPr lang="hu-HU" altLang="hu-HU" sz="1600" dirty="0" err="1" smtClean="0"/>
              <a:t>buharini</a:t>
            </a:r>
            <a:r>
              <a:rPr lang="hu-HU" altLang="hu-HU" sz="1600" dirty="0" smtClean="0"/>
              <a:t> alkotmány”)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dirty="0" smtClean="0"/>
              <a:t>    - államformája a népköztársaság, a munkások és a parasztok állama, a termelési eszközök társadalmi tulajdonban vannak, a gazdasági életet a népgazdasági tervek alapján irányítják</a:t>
            </a:r>
          </a:p>
          <a:p>
            <a:pPr>
              <a:lnSpc>
                <a:spcPct val="80000"/>
              </a:lnSpc>
              <a:buNone/>
            </a:pPr>
            <a:endParaRPr lang="hu-HU" altLang="hu-HU" sz="1600" dirty="0" smtClean="0"/>
          </a:p>
          <a:p>
            <a:pPr>
              <a:lnSpc>
                <a:spcPct val="80000"/>
              </a:lnSpc>
            </a:pPr>
            <a:r>
              <a:rPr lang="hu-HU" altLang="hu-HU" sz="1600" b="1" dirty="0" smtClean="0"/>
              <a:t>1989. október 23-án</a:t>
            </a:r>
            <a:r>
              <a:rPr lang="hu-HU" altLang="hu-HU" sz="1600" dirty="0" smtClean="0"/>
              <a:t> lépett hatályba a </a:t>
            </a:r>
            <a:r>
              <a:rPr lang="hu-HU" altLang="hu-HU" sz="1600" b="1" dirty="0" smtClean="0"/>
              <a:t> </a:t>
            </a:r>
            <a:r>
              <a:rPr lang="hu-HU" altLang="hu-HU" sz="1600" dirty="0" smtClean="0"/>
              <a:t> köztársasági alkotmánya – gyökeres módosítás, a modern demokráciák mintáját követi: „ a többpártrendszert, a parlamenti demokráciát és a szociális piacgazdaságot megvalósító jogállamba való békés átmenet elősegítése érdekében”</a:t>
            </a:r>
          </a:p>
          <a:p>
            <a:pPr>
              <a:lnSpc>
                <a:spcPct val="80000"/>
              </a:lnSpc>
              <a:buNone/>
            </a:pPr>
            <a:endParaRPr lang="hu-HU" altLang="hu-HU" sz="1600" dirty="0" smtClean="0"/>
          </a:p>
          <a:p>
            <a:pPr>
              <a:lnSpc>
                <a:spcPct val="80000"/>
              </a:lnSpc>
              <a:buNone/>
            </a:pPr>
            <a:r>
              <a:rPr lang="hu-HU" altLang="hu-HU" sz="1600" dirty="0" smtClean="0"/>
              <a:t>    -  Az Országgyűlés az Alkotmányban szabályozza a Magyar Köztársaság jogrendjét, az állampolgárok alapvető jogait és kötelességeit, meghatározza az államszervezetre vonatkozó alapvető szabályokat.</a:t>
            </a:r>
          </a:p>
          <a:p>
            <a:pPr>
              <a:lnSpc>
                <a:spcPct val="80000"/>
              </a:lnSpc>
            </a:pPr>
            <a:endParaRPr lang="hu-HU" altLang="hu-HU" sz="1600" dirty="0" smtClean="0"/>
          </a:p>
          <a:p>
            <a:pPr>
              <a:lnSpc>
                <a:spcPct val="80000"/>
              </a:lnSpc>
              <a:buNone/>
            </a:pPr>
            <a:r>
              <a:rPr lang="hu-HU" altLang="hu-HU" sz="1600" dirty="0" smtClean="0"/>
              <a:t>     - Közvetlen választások intézménye, megvalósul a jogállamiság, érvényesül a hatalommegosztás elve, az egyensúly biztosítása, érvényesülnek az emberi jogok, szakít az egypártrendszerrel, kinyilvánítja a pluralizmust, bevezeti a piacgazdaságot, kinyilvánítja a tulajdonformák egyenjogúságát, megszűnik a köztulajdon elsődlegessége, rendelkezik a hatalom megosztásáról, annak intézményeiről, létrehozza az Alkotmánybíróságot, a nemzetközi és belső jog kapcsolatában kimondja a nemzetközi jog elsődlegességét, létrehozza az állampolgári jogok országgyűlési biztosának intézményét, ….</a:t>
            </a:r>
          </a:p>
          <a:p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696011" cy="936104"/>
          </a:xfrm>
        </p:spPr>
        <p:txBody>
          <a:bodyPr/>
          <a:lstStyle/>
          <a:p>
            <a:r>
              <a:rPr lang="hu-HU" altLang="hu-HU" dirty="0" smtClean="0"/>
              <a:t>Az emberi jogok védelme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hu-HU" altLang="hu-HU" sz="1600" dirty="0" smtClean="0"/>
              <a:t>Nemzetközi:</a:t>
            </a:r>
          </a:p>
          <a:p>
            <a:pPr>
              <a:lnSpc>
                <a:spcPct val="80000"/>
              </a:lnSpc>
            </a:pPr>
            <a:r>
              <a:rPr lang="hu-HU" altLang="hu-HU" sz="1600" dirty="0" smtClean="0"/>
              <a:t>ENSZ: az államok közti együttműködést hivatott elősegíteni a nemzetközi jog és biztonság, a gazdasági fejlődés, a szociális ügyek és az </a:t>
            </a:r>
            <a:r>
              <a:rPr lang="hu-HU" altLang="hu-HU" sz="1600" dirty="0" smtClean="0">
                <a:hlinkClick r:id="rId2" tooltip="Emberi jogok"/>
              </a:rPr>
              <a:t>emberi jogok</a:t>
            </a:r>
            <a:r>
              <a:rPr lang="hu-HU" altLang="hu-HU" sz="1600" dirty="0" smtClean="0"/>
              <a:t> terén, valamint a világbéke elérésében. (1945-ben alakult, 51 alapító, jelenleg193 tagállam) </a:t>
            </a:r>
          </a:p>
          <a:p>
            <a:pPr>
              <a:lnSpc>
                <a:spcPct val="80000"/>
              </a:lnSpc>
            </a:pPr>
            <a:r>
              <a:rPr lang="hu-HU" altLang="hu-HU" sz="1600" dirty="0" smtClean="0"/>
              <a:t> </a:t>
            </a:r>
            <a:r>
              <a:rPr lang="hu-HU" altLang="hu-HU" sz="1600" b="1" dirty="0" smtClean="0"/>
              <a:t>Európa Tanács</a:t>
            </a:r>
            <a:r>
              <a:rPr lang="hu-HU" altLang="hu-HU" sz="1600" dirty="0" smtClean="0"/>
              <a:t>, </a:t>
            </a:r>
            <a:r>
              <a:rPr lang="hu-HU" altLang="hu-HU" sz="1600" dirty="0" smtClean="0">
                <a:hlinkClick r:id="rId3" tooltip="1949"/>
              </a:rPr>
              <a:t>1949</a:t>
            </a:r>
            <a:r>
              <a:rPr lang="hu-HU" altLang="hu-HU" sz="1600" dirty="0" smtClean="0"/>
              <a:t>. </a:t>
            </a:r>
            <a:r>
              <a:rPr lang="hu-HU" altLang="hu-HU" sz="1600" dirty="0" smtClean="0">
                <a:hlinkClick r:id="rId4" tooltip="Május 5."/>
              </a:rPr>
              <a:t>május 5-én</a:t>
            </a:r>
            <a:r>
              <a:rPr lang="hu-HU" altLang="hu-HU" sz="1600" dirty="0" smtClean="0"/>
              <a:t>, </a:t>
            </a:r>
            <a:r>
              <a:rPr lang="hu-HU" altLang="hu-HU" sz="1600" dirty="0" smtClean="0">
                <a:hlinkClick r:id="rId5" tooltip="London"/>
              </a:rPr>
              <a:t>Londonban</a:t>
            </a:r>
            <a:r>
              <a:rPr lang="hu-HU" altLang="hu-HU" sz="1600" dirty="0" smtClean="0"/>
              <a:t>, (10 alapító, jelenleg 47 állam)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dirty="0" smtClean="0"/>
              <a:t>      Az Emberi Jogok Európai Egyezményének betartása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dirty="0" smtClean="0"/>
              <a:t>     - </a:t>
            </a:r>
            <a:r>
              <a:rPr lang="hu-HU" altLang="hu-HU" sz="1600" b="1" dirty="0" smtClean="0"/>
              <a:t>Emberi Jogok Európai Bírósága </a:t>
            </a:r>
            <a:r>
              <a:rPr lang="hu-HU" altLang="hu-HU" sz="1600" dirty="0" smtClean="0"/>
              <a:t>– Strasbourg – döntését minden tagállam   köteles végrehajtani (magyar tagok: Baka András, Sajó András)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dirty="0" smtClean="0"/>
              <a:t>     - Emberi jogok biztosa: </a:t>
            </a:r>
            <a:r>
              <a:rPr lang="hu-HU" altLang="hu-HU" sz="1600" b="1" dirty="0" smtClean="0"/>
              <a:t>Európai Ombudsman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dirty="0" smtClean="0"/>
              <a:t>     - </a:t>
            </a:r>
            <a:r>
              <a:rPr lang="hu-HU" altLang="hu-HU" sz="1600" b="1" dirty="0" smtClean="0"/>
              <a:t>Velencei Bizottság</a:t>
            </a:r>
            <a:r>
              <a:rPr lang="hu-HU" altLang="hu-HU" sz="1600" dirty="0" smtClean="0"/>
              <a:t>: az ET független alkotmányjogászokból álló tanácsadó szerve. </a:t>
            </a:r>
            <a:r>
              <a:rPr lang="hu-HU" altLang="hu-HU" sz="1600" dirty="0" smtClean="0">
                <a:hlinkClick r:id="rId6" tooltip="1990"/>
              </a:rPr>
              <a:t>1990</a:t>
            </a:r>
            <a:r>
              <a:rPr lang="hu-HU" altLang="hu-HU" sz="1600" dirty="0" smtClean="0"/>
              <a:t>-ben jött létre, a </a:t>
            </a:r>
            <a:r>
              <a:rPr lang="hu-HU" altLang="hu-HU" sz="1600" dirty="0" smtClean="0">
                <a:hlinkClick r:id="rId7" tooltip="Közép-Európa"/>
              </a:rPr>
              <a:t>közép-</a:t>
            </a:r>
            <a:r>
              <a:rPr lang="hu-HU" altLang="hu-HU" sz="1600" dirty="0" smtClean="0"/>
              <a:t> és </a:t>
            </a:r>
            <a:r>
              <a:rPr lang="hu-HU" altLang="hu-HU" sz="1600" dirty="0" smtClean="0">
                <a:hlinkClick r:id="rId8" tooltip="Kelet-Európa"/>
              </a:rPr>
              <a:t>kelet-európai</a:t>
            </a:r>
            <a:r>
              <a:rPr lang="hu-HU" altLang="hu-HU" sz="1600" dirty="0" smtClean="0"/>
              <a:t> </a:t>
            </a:r>
            <a:r>
              <a:rPr lang="hu-HU" altLang="hu-HU" sz="1600" dirty="0" smtClean="0">
                <a:hlinkClick r:id="rId9" tooltip="Rendszerváltás"/>
              </a:rPr>
              <a:t>rendszerváltások</a:t>
            </a:r>
            <a:r>
              <a:rPr lang="hu-HU" altLang="hu-HU" sz="1600" dirty="0" smtClean="0"/>
              <a:t> után, amikor sürgős alkotmányozási tanácsokra volt szüksége az új </a:t>
            </a:r>
            <a:r>
              <a:rPr lang="hu-HU" altLang="hu-HU" sz="1600" dirty="0" smtClean="0">
                <a:hlinkClick r:id="rId10" tooltip="Demokrácia"/>
              </a:rPr>
              <a:t>demokráciáknak</a:t>
            </a:r>
            <a:r>
              <a:rPr lang="hu-HU" altLang="hu-HU" sz="1600" dirty="0" smtClean="0"/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dirty="0" smtClean="0"/>
              <a:t>     - Alkotmányozási tanácsadás a tagállamok számára, de az alkotmányokhoz közel eső egyéb törvénykezési területekkel – kisebbségi jog, választási jog – is foglalkoznak.  </a:t>
            </a:r>
          </a:p>
          <a:p>
            <a:pPr>
              <a:lnSpc>
                <a:spcPct val="80000"/>
              </a:lnSpc>
            </a:pPr>
            <a:r>
              <a:rPr lang="hu-HU" altLang="hu-HU" sz="1600" dirty="0" smtClean="0"/>
              <a:t>Hazai: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dirty="0" smtClean="0"/>
              <a:t>     - </a:t>
            </a:r>
            <a:r>
              <a:rPr lang="hu-HU" altLang="hu-HU" sz="1600" b="1" dirty="0" smtClean="0"/>
              <a:t>Alkotmánybíróság</a:t>
            </a:r>
            <a:r>
              <a:rPr lang="hu-HU" altLang="hu-HU" sz="1600" dirty="0" smtClean="0"/>
              <a:t>: </a:t>
            </a:r>
            <a:r>
              <a:rPr lang="hu-HU" altLang="hu-HU" sz="1600" u="sng" dirty="0" smtClean="0">
                <a:hlinkClick r:id="rId11" tooltip="Magyarország"/>
              </a:rPr>
              <a:t>Magyarországnak</a:t>
            </a:r>
            <a:r>
              <a:rPr lang="hu-HU" altLang="hu-HU" sz="1600" dirty="0" smtClean="0"/>
              <a:t> a jogalkotói hatalmat korlátozó, bírói jellegű szervezete.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dirty="0" smtClean="0"/>
              <a:t>     - </a:t>
            </a:r>
            <a:r>
              <a:rPr lang="hu-HU" altLang="hu-HU" sz="1600" b="1" dirty="0" smtClean="0"/>
              <a:t>Ombudsman</a:t>
            </a:r>
            <a:r>
              <a:rPr lang="hu-HU" altLang="hu-HU" sz="1600" dirty="0" smtClean="0"/>
              <a:t>: alapvető jogok biztosa dr. Székely László, Dr. Szalayné dr. Sándor Erzsébet a Magyarországon élő Nemzetiségek Jogainak Védelmét Ellátó </a:t>
            </a:r>
            <a:r>
              <a:rPr lang="hu-HU" altLang="hu-HU" sz="1600" dirty="0" err="1" smtClean="0"/>
              <a:t>Biztoshelyettes</a:t>
            </a:r>
            <a:r>
              <a:rPr lang="hu-HU" altLang="hu-HU" sz="1600" dirty="0" smtClean="0"/>
              <a:t>, Dr. Szabó Marcel, a Jövő Nemzedékek Érdekeinek Védelmét Ellátó </a:t>
            </a:r>
            <a:r>
              <a:rPr lang="hu-HU" altLang="hu-HU" sz="1600" dirty="0" err="1" smtClean="0"/>
              <a:t>Biztoshelyettes</a:t>
            </a:r>
            <a:r>
              <a:rPr lang="hu-HU" altLang="hu-HU" sz="1600" dirty="0" smtClean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1600" dirty="0" smtClean="0"/>
              <a:t>      </a:t>
            </a:r>
          </a:p>
          <a:p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</TotalTime>
  <Words>3790</Words>
  <Application>Microsoft Office PowerPoint</Application>
  <PresentationFormat>Diavetítés a képernyőre (4:3 oldalarány)</PresentationFormat>
  <Paragraphs>382</Paragraphs>
  <Slides>39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0" baseType="lpstr">
      <vt:lpstr>Office-téma</vt:lpstr>
      <vt:lpstr>ÁROP-1.A.3. - 2014.  „Esélyt Mindenkinek” Marcali járási felzárkózási kerekasztal 3. ülés  Marcali, Kulturális Korzó 2015. 06. 16. </vt:lpstr>
      <vt:lpstr> I. Az esélyegyenlőség biztosításának jogi háttere: 1. Az emberi jogok  fogalma</vt:lpstr>
      <vt:lpstr>1. 2. Az emberi jogok szerepe</vt:lpstr>
      <vt:lpstr>1. 3. Az Alapvető emberi jogok:</vt:lpstr>
      <vt:lpstr>i. 4. Az emberi jogok generációi  – keletkezéstörténeten alapuló osztályozás</vt:lpstr>
      <vt:lpstr>i. 5. Előzmények: ENSZ, Emberi Jogok Egyetemes Nyilatkozata</vt:lpstr>
      <vt:lpstr>Az Európai Unió Alapvető Jogok Chartája</vt:lpstr>
      <vt:lpstr>A Magyar Köztársaság Alkotmánya  –  Magyarország  Alaptörvénye</vt:lpstr>
      <vt:lpstr>Az emberi jogok védelme</vt:lpstr>
      <vt:lpstr>Jogvédő civil szervezetek</vt:lpstr>
      <vt:lpstr>i. 6. A 2003. évi CXXV. törvény az egyenlő bánásmódról és az esélyegyenlőség előmozdításáról</vt:lpstr>
      <vt:lpstr>i.7. hátrányos megkülönböztetés - Diszkrimináció</vt:lpstr>
      <vt:lpstr>i. 8. Zaklatás, jogellenes elkülönítés, megtorlás</vt:lpstr>
      <vt:lpstr>i. 9. Jogorvoslat a törvény megsértése esetén Egyenlő Bánásmód Hatóság (EBH)</vt:lpstr>
      <vt:lpstr>ii. Társadalmi  szerkezet - rétegződés - egyenlőtlenségek - esélyegyenlőség</vt:lpstr>
      <vt:lpstr>ii. 1. Osztálylétszám2014 – A MTA TK és a GFK Piackutató Intézet társadalmi rétegződés vizsgálata  </vt:lpstr>
      <vt:lpstr>ii.2. Osztálytérkép</vt:lpstr>
      <vt:lpstr>ii. 3. osztálytérkép</vt:lpstr>
      <vt:lpstr> ii. 4. Legfontosabb megállapítások:</vt:lpstr>
      <vt:lpstr>iii. A 2011. Évi népszámlálás (ksh, területi adatok)  1. A népesség száma, népsűrűség  </vt:lpstr>
      <vt:lpstr>iii. 2. Kormegoszlás, a férfiak és a nők száma </vt:lpstr>
      <vt:lpstr>iii. 3. Családi állapot </vt:lpstr>
      <vt:lpstr>iii. 4. Iskolázottság</vt:lpstr>
      <vt:lpstr>iii. 5. Gazdasági aktivitás    </vt:lpstr>
      <vt:lpstr>iii. 6. Nemzetiségek</vt:lpstr>
      <vt:lpstr>iii. 7. Egészségi állapot </vt:lpstr>
      <vt:lpstr>iv. Jellemző esélyegyenlőségi problémák a HEP- ekben 1.Mélyszegénységben élők, romák/cigányok: </vt:lpstr>
      <vt:lpstr>iv. 1. Mélyszegénységben élők, romák/cigányok</vt:lpstr>
      <vt:lpstr>Útelágazás?</vt:lpstr>
      <vt:lpstr>iv. 1. Mélyszegénységben élők és  romák/cigányok</vt:lpstr>
      <vt:lpstr>iv. 2. gyermekek</vt:lpstr>
      <vt:lpstr>32. dia</vt:lpstr>
      <vt:lpstr>33. dia</vt:lpstr>
      <vt:lpstr>34. dia</vt:lpstr>
      <vt:lpstr>iv. 3. Nők</vt:lpstr>
      <vt:lpstr>iv. 5. idősek</vt:lpstr>
      <vt:lpstr>iv. 5. Fogyatékkal élő személyek</vt:lpstr>
      <vt:lpstr>iv. 6. Közösségi viszonyok: </vt:lpstr>
      <vt:lpstr>KÖSZÖNÖM  megtisztelő  FIGYELMüket!   Filebics Magdolna   szociológus ÁROP-1.a.3.-2014 szakmai vezető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Gyakornok</cp:lastModifiedBy>
  <cp:revision>141</cp:revision>
  <dcterms:created xsi:type="dcterms:W3CDTF">2014-03-03T11:13:53Z</dcterms:created>
  <dcterms:modified xsi:type="dcterms:W3CDTF">2015-06-16T10:28:07Z</dcterms:modified>
</cp:coreProperties>
</file>